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3" r:id="rId19"/>
    <p:sldId id="274"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42"/>
    <p:restoredTop sz="96327"/>
  </p:normalViewPr>
  <p:slideViewPr>
    <p:cSldViewPr snapToGrid="0" snapToObjects="1">
      <p:cViewPr varScale="1">
        <p:scale>
          <a:sx n="110" d="100"/>
          <a:sy n="110"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C1044-6948-004C-9903-2981E28EDA91}"/>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E701A3CF-6245-C841-B28E-F640AA78E0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F887DC54-B9E1-7949-A51F-37935BFE578D}"/>
              </a:ext>
            </a:extLst>
          </p:cNvPr>
          <p:cNvSpPr>
            <a:spLocks noGrp="1"/>
          </p:cNvSpPr>
          <p:nvPr>
            <p:ph type="dt" sz="half" idx="10"/>
          </p:nvPr>
        </p:nvSpPr>
        <p:spPr/>
        <p:txBody>
          <a:bodyPr/>
          <a:lstStyle/>
          <a:p>
            <a:fld id="{AC6CDA57-C2E9-0F41-9058-DCA0DFF85D85}" type="datetimeFigureOut">
              <a:rPr lang="fr-FR" smtClean="0"/>
              <a:t>16/04/2021</a:t>
            </a:fld>
            <a:endParaRPr lang="fr-FR"/>
          </a:p>
        </p:txBody>
      </p:sp>
      <p:sp>
        <p:nvSpPr>
          <p:cNvPr id="5" name="Espace réservé du pied de page 4">
            <a:extLst>
              <a:ext uri="{FF2B5EF4-FFF2-40B4-BE49-F238E27FC236}">
                <a16:creationId xmlns:a16="http://schemas.microsoft.com/office/drawing/2014/main" id="{B598D7A0-4957-464D-A98B-7FBD78DDD8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0BC367-8FE0-2144-8A4F-E62EFE9F6C23}"/>
              </a:ext>
            </a:extLst>
          </p:cNvPr>
          <p:cNvSpPr>
            <a:spLocks noGrp="1"/>
          </p:cNvSpPr>
          <p:nvPr>
            <p:ph type="sldNum" sz="quarter" idx="12"/>
          </p:nvPr>
        </p:nvSpPr>
        <p:spPr/>
        <p:txBody>
          <a:bodyPr/>
          <a:lstStyle/>
          <a:p>
            <a:fld id="{3B81E77C-F581-E649-B825-C44B47705336}" type="slidenum">
              <a:rPr lang="fr-FR" smtClean="0"/>
              <a:t>‹N°›</a:t>
            </a:fld>
            <a:endParaRPr lang="fr-FR"/>
          </a:p>
        </p:txBody>
      </p:sp>
    </p:spTree>
    <p:extLst>
      <p:ext uri="{BB962C8B-B14F-4D97-AF65-F5344CB8AC3E}">
        <p14:creationId xmlns:p14="http://schemas.microsoft.com/office/powerpoint/2010/main" val="183405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B81248-15CF-8445-B9F4-13653C78DC3B}"/>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28E9A138-81A2-0848-AE67-DC98EE913368}"/>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FF5F2D37-B034-974D-960E-CBF128A45490}"/>
              </a:ext>
            </a:extLst>
          </p:cNvPr>
          <p:cNvSpPr>
            <a:spLocks noGrp="1"/>
          </p:cNvSpPr>
          <p:nvPr>
            <p:ph type="dt" sz="half" idx="10"/>
          </p:nvPr>
        </p:nvSpPr>
        <p:spPr/>
        <p:txBody>
          <a:bodyPr/>
          <a:lstStyle/>
          <a:p>
            <a:fld id="{AC6CDA57-C2E9-0F41-9058-DCA0DFF85D85}" type="datetimeFigureOut">
              <a:rPr lang="fr-FR" smtClean="0"/>
              <a:t>16/04/2021</a:t>
            </a:fld>
            <a:endParaRPr lang="fr-FR"/>
          </a:p>
        </p:txBody>
      </p:sp>
      <p:sp>
        <p:nvSpPr>
          <p:cNvPr id="5" name="Espace réservé du pied de page 4">
            <a:extLst>
              <a:ext uri="{FF2B5EF4-FFF2-40B4-BE49-F238E27FC236}">
                <a16:creationId xmlns:a16="http://schemas.microsoft.com/office/drawing/2014/main" id="{64A01CA1-9A84-D242-A401-E1B80BE4D8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C96894-DA3F-EC40-8D10-2BCB649D6861}"/>
              </a:ext>
            </a:extLst>
          </p:cNvPr>
          <p:cNvSpPr>
            <a:spLocks noGrp="1"/>
          </p:cNvSpPr>
          <p:nvPr>
            <p:ph type="sldNum" sz="quarter" idx="12"/>
          </p:nvPr>
        </p:nvSpPr>
        <p:spPr/>
        <p:txBody>
          <a:bodyPr/>
          <a:lstStyle/>
          <a:p>
            <a:fld id="{3B81E77C-F581-E649-B825-C44B47705336}" type="slidenum">
              <a:rPr lang="fr-FR" smtClean="0"/>
              <a:t>‹N°›</a:t>
            </a:fld>
            <a:endParaRPr lang="fr-FR"/>
          </a:p>
        </p:txBody>
      </p:sp>
    </p:spTree>
    <p:extLst>
      <p:ext uri="{BB962C8B-B14F-4D97-AF65-F5344CB8AC3E}">
        <p14:creationId xmlns:p14="http://schemas.microsoft.com/office/powerpoint/2010/main" val="228951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8F3FF1A-10DE-A047-BD7A-7992653B1EB0}"/>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217FCFAD-E597-2A40-BCDA-6E18DFCFB137}"/>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C01B722B-EA69-5744-9892-D7DCD91FB7B3}"/>
              </a:ext>
            </a:extLst>
          </p:cNvPr>
          <p:cNvSpPr>
            <a:spLocks noGrp="1"/>
          </p:cNvSpPr>
          <p:nvPr>
            <p:ph type="dt" sz="half" idx="10"/>
          </p:nvPr>
        </p:nvSpPr>
        <p:spPr/>
        <p:txBody>
          <a:bodyPr/>
          <a:lstStyle/>
          <a:p>
            <a:fld id="{AC6CDA57-C2E9-0F41-9058-DCA0DFF85D85}" type="datetimeFigureOut">
              <a:rPr lang="fr-FR" smtClean="0"/>
              <a:t>16/04/2021</a:t>
            </a:fld>
            <a:endParaRPr lang="fr-FR"/>
          </a:p>
        </p:txBody>
      </p:sp>
      <p:sp>
        <p:nvSpPr>
          <p:cNvPr id="5" name="Espace réservé du pied de page 4">
            <a:extLst>
              <a:ext uri="{FF2B5EF4-FFF2-40B4-BE49-F238E27FC236}">
                <a16:creationId xmlns:a16="http://schemas.microsoft.com/office/drawing/2014/main" id="{D431FBC5-53AA-AB46-96DC-818B323272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691336-EF4C-8A45-84F2-05C7332B1097}"/>
              </a:ext>
            </a:extLst>
          </p:cNvPr>
          <p:cNvSpPr>
            <a:spLocks noGrp="1"/>
          </p:cNvSpPr>
          <p:nvPr>
            <p:ph type="sldNum" sz="quarter" idx="12"/>
          </p:nvPr>
        </p:nvSpPr>
        <p:spPr/>
        <p:txBody>
          <a:bodyPr/>
          <a:lstStyle/>
          <a:p>
            <a:fld id="{3B81E77C-F581-E649-B825-C44B47705336}" type="slidenum">
              <a:rPr lang="fr-FR" smtClean="0"/>
              <a:t>‹N°›</a:t>
            </a:fld>
            <a:endParaRPr lang="fr-FR"/>
          </a:p>
        </p:txBody>
      </p:sp>
    </p:spTree>
    <p:extLst>
      <p:ext uri="{BB962C8B-B14F-4D97-AF65-F5344CB8AC3E}">
        <p14:creationId xmlns:p14="http://schemas.microsoft.com/office/powerpoint/2010/main" val="117480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71D0B8-6181-7D4F-BE8A-B8F49F9A358F}"/>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2F39AE6E-EBFC-C74D-A751-A98E87A4E996}"/>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9646A278-6C8E-B64D-96CC-9A1815444850}"/>
              </a:ext>
            </a:extLst>
          </p:cNvPr>
          <p:cNvSpPr>
            <a:spLocks noGrp="1"/>
          </p:cNvSpPr>
          <p:nvPr>
            <p:ph type="dt" sz="half" idx="10"/>
          </p:nvPr>
        </p:nvSpPr>
        <p:spPr/>
        <p:txBody>
          <a:bodyPr/>
          <a:lstStyle/>
          <a:p>
            <a:fld id="{AC6CDA57-C2E9-0F41-9058-DCA0DFF85D85}" type="datetimeFigureOut">
              <a:rPr lang="fr-FR" smtClean="0"/>
              <a:t>16/04/2021</a:t>
            </a:fld>
            <a:endParaRPr lang="fr-FR"/>
          </a:p>
        </p:txBody>
      </p:sp>
      <p:sp>
        <p:nvSpPr>
          <p:cNvPr id="5" name="Espace réservé du pied de page 4">
            <a:extLst>
              <a:ext uri="{FF2B5EF4-FFF2-40B4-BE49-F238E27FC236}">
                <a16:creationId xmlns:a16="http://schemas.microsoft.com/office/drawing/2014/main" id="{1328A1B5-1A73-2844-B9AE-BCDEFC465B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B05E9B-2CFB-CB4E-8FB8-6F6C2C878B62}"/>
              </a:ext>
            </a:extLst>
          </p:cNvPr>
          <p:cNvSpPr>
            <a:spLocks noGrp="1"/>
          </p:cNvSpPr>
          <p:nvPr>
            <p:ph type="sldNum" sz="quarter" idx="12"/>
          </p:nvPr>
        </p:nvSpPr>
        <p:spPr/>
        <p:txBody>
          <a:bodyPr/>
          <a:lstStyle/>
          <a:p>
            <a:fld id="{3B81E77C-F581-E649-B825-C44B47705336}" type="slidenum">
              <a:rPr lang="fr-FR" smtClean="0"/>
              <a:t>‹N°›</a:t>
            </a:fld>
            <a:endParaRPr lang="fr-FR"/>
          </a:p>
        </p:txBody>
      </p:sp>
    </p:spTree>
    <p:extLst>
      <p:ext uri="{BB962C8B-B14F-4D97-AF65-F5344CB8AC3E}">
        <p14:creationId xmlns:p14="http://schemas.microsoft.com/office/powerpoint/2010/main" val="147157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2CDD1B-4095-6442-98EC-D1F0156AC6FE}"/>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66AFECC3-AD8C-0847-8AC5-984BC5DA1E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E6125381-EFAE-A54F-BFA5-588F3865888E}"/>
              </a:ext>
            </a:extLst>
          </p:cNvPr>
          <p:cNvSpPr>
            <a:spLocks noGrp="1"/>
          </p:cNvSpPr>
          <p:nvPr>
            <p:ph type="dt" sz="half" idx="10"/>
          </p:nvPr>
        </p:nvSpPr>
        <p:spPr/>
        <p:txBody>
          <a:bodyPr/>
          <a:lstStyle/>
          <a:p>
            <a:fld id="{AC6CDA57-C2E9-0F41-9058-DCA0DFF85D85}" type="datetimeFigureOut">
              <a:rPr lang="fr-FR" smtClean="0"/>
              <a:t>16/04/2021</a:t>
            </a:fld>
            <a:endParaRPr lang="fr-FR"/>
          </a:p>
        </p:txBody>
      </p:sp>
      <p:sp>
        <p:nvSpPr>
          <p:cNvPr id="5" name="Espace réservé du pied de page 4">
            <a:extLst>
              <a:ext uri="{FF2B5EF4-FFF2-40B4-BE49-F238E27FC236}">
                <a16:creationId xmlns:a16="http://schemas.microsoft.com/office/drawing/2014/main" id="{838985FB-3A99-A346-A7EF-325084C94E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0F0335-4FB1-844B-A4E5-280AC25C04C2}"/>
              </a:ext>
            </a:extLst>
          </p:cNvPr>
          <p:cNvSpPr>
            <a:spLocks noGrp="1"/>
          </p:cNvSpPr>
          <p:nvPr>
            <p:ph type="sldNum" sz="quarter" idx="12"/>
          </p:nvPr>
        </p:nvSpPr>
        <p:spPr/>
        <p:txBody>
          <a:bodyPr/>
          <a:lstStyle/>
          <a:p>
            <a:fld id="{3B81E77C-F581-E649-B825-C44B47705336}" type="slidenum">
              <a:rPr lang="fr-FR" smtClean="0"/>
              <a:t>‹N°›</a:t>
            </a:fld>
            <a:endParaRPr lang="fr-FR"/>
          </a:p>
        </p:txBody>
      </p:sp>
    </p:spTree>
    <p:extLst>
      <p:ext uri="{BB962C8B-B14F-4D97-AF65-F5344CB8AC3E}">
        <p14:creationId xmlns:p14="http://schemas.microsoft.com/office/powerpoint/2010/main" val="284427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014622-9612-944F-9978-85712DADDC23}"/>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EE3C7A45-DFC9-A844-95DD-C2A2FC13B825}"/>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3CBC6D2C-11EE-2A45-9B97-D312D3E67621}"/>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595B317A-04CD-544F-B6E2-8E9BFFD246B4}"/>
              </a:ext>
            </a:extLst>
          </p:cNvPr>
          <p:cNvSpPr>
            <a:spLocks noGrp="1"/>
          </p:cNvSpPr>
          <p:nvPr>
            <p:ph type="dt" sz="half" idx="10"/>
          </p:nvPr>
        </p:nvSpPr>
        <p:spPr/>
        <p:txBody>
          <a:bodyPr/>
          <a:lstStyle/>
          <a:p>
            <a:fld id="{AC6CDA57-C2E9-0F41-9058-DCA0DFF85D85}" type="datetimeFigureOut">
              <a:rPr lang="fr-FR" smtClean="0"/>
              <a:t>16/04/2021</a:t>
            </a:fld>
            <a:endParaRPr lang="fr-FR"/>
          </a:p>
        </p:txBody>
      </p:sp>
      <p:sp>
        <p:nvSpPr>
          <p:cNvPr id="6" name="Espace réservé du pied de page 5">
            <a:extLst>
              <a:ext uri="{FF2B5EF4-FFF2-40B4-BE49-F238E27FC236}">
                <a16:creationId xmlns:a16="http://schemas.microsoft.com/office/drawing/2014/main" id="{4CA19F1E-23D3-274E-A069-BF2F007D2B3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DB8D5A5-45AC-694E-A9BD-1E07517ACAA5}"/>
              </a:ext>
            </a:extLst>
          </p:cNvPr>
          <p:cNvSpPr>
            <a:spLocks noGrp="1"/>
          </p:cNvSpPr>
          <p:nvPr>
            <p:ph type="sldNum" sz="quarter" idx="12"/>
          </p:nvPr>
        </p:nvSpPr>
        <p:spPr/>
        <p:txBody>
          <a:bodyPr/>
          <a:lstStyle/>
          <a:p>
            <a:fld id="{3B81E77C-F581-E649-B825-C44B47705336}" type="slidenum">
              <a:rPr lang="fr-FR" smtClean="0"/>
              <a:t>‹N°›</a:t>
            </a:fld>
            <a:endParaRPr lang="fr-FR"/>
          </a:p>
        </p:txBody>
      </p:sp>
    </p:spTree>
    <p:extLst>
      <p:ext uri="{BB962C8B-B14F-4D97-AF65-F5344CB8AC3E}">
        <p14:creationId xmlns:p14="http://schemas.microsoft.com/office/powerpoint/2010/main" val="314815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C034F4-3F47-FF45-B166-478F347A2A1F}"/>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BED08B6-7156-2F49-BFBE-8328CDAA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724124E8-6538-4F4C-9746-4766E0441D63}"/>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1CDA0D86-047D-F24C-AFBD-FE5890447F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088DC7C0-59DE-3A4C-832C-6433FDB1ED6E}"/>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1FC238F4-84C6-2445-B161-514CAA6FC061}"/>
              </a:ext>
            </a:extLst>
          </p:cNvPr>
          <p:cNvSpPr>
            <a:spLocks noGrp="1"/>
          </p:cNvSpPr>
          <p:nvPr>
            <p:ph type="dt" sz="half" idx="10"/>
          </p:nvPr>
        </p:nvSpPr>
        <p:spPr/>
        <p:txBody>
          <a:bodyPr/>
          <a:lstStyle/>
          <a:p>
            <a:fld id="{AC6CDA57-C2E9-0F41-9058-DCA0DFF85D85}" type="datetimeFigureOut">
              <a:rPr lang="fr-FR" smtClean="0"/>
              <a:t>16/04/2021</a:t>
            </a:fld>
            <a:endParaRPr lang="fr-FR"/>
          </a:p>
        </p:txBody>
      </p:sp>
      <p:sp>
        <p:nvSpPr>
          <p:cNvPr id="8" name="Espace réservé du pied de page 7">
            <a:extLst>
              <a:ext uri="{FF2B5EF4-FFF2-40B4-BE49-F238E27FC236}">
                <a16:creationId xmlns:a16="http://schemas.microsoft.com/office/drawing/2014/main" id="{EFDF7D10-CA9E-5744-BD32-61E64FF906E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CE25BDE-623F-244F-81D0-DC16A6880C28}"/>
              </a:ext>
            </a:extLst>
          </p:cNvPr>
          <p:cNvSpPr>
            <a:spLocks noGrp="1"/>
          </p:cNvSpPr>
          <p:nvPr>
            <p:ph type="sldNum" sz="quarter" idx="12"/>
          </p:nvPr>
        </p:nvSpPr>
        <p:spPr/>
        <p:txBody>
          <a:bodyPr/>
          <a:lstStyle/>
          <a:p>
            <a:fld id="{3B81E77C-F581-E649-B825-C44B47705336}" type="slidenum">
              <a:rPr lang="fr-FR" smtClean="0"/>
              <a:t>‹N°›</a:t>
            </a:fld>
            <a:endParaRPr lang="fr-FR"/>
          </a:p>
        </p:txBody>
      </p:sp>
    </p:spTree>
    <p:extLst>
      <p:ext uri="{BB962C8B-B14F-4D97-AF65-F5344CB8AC3E}">
        <p14:creationId xmlns:p14="http://schemas.microsoft.com/office/powerpoint/2010/main" val="254591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372BD-6DE6-1944-9357-794A31E45A97}"/>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51EA1BB4-BBAA-8547-A78D-D303B8D743A3}"/>
              </a:ext>
            </a:extLst>
          </p:cNvPr>
          <p:cNvSpPr>
            <a:spLocks noGrp="1"/>
          </p:cNvSpPr>
          <p:nvPr>
            <p:ph type="dt" sz="half" idx="10"/>
          </p:nvPr>
        </p:nvSpPr>
        <p:spPr/>
        <p:txBody>
          <a:bodyPr/>
          <a:lstStyle/>
          <a:p>
            <a:fld id="{AC6CDA57-C2E9-0F41-9058-DCA0DFF85D85}" type="datetimeFigureOut">
              <a:rPr lang="fr-FR" smtClean="0"/>
              <a:t>16/04/2021</a:t>
            </a:fld>
            <a:endParaRPr lang="fr-FR"/>
          </a:p>
        </p:txBody>
      </p:sp>
      <p:sp>
        <p:nvSpPr>
          <p:cNvPr id="4" name="Espace réservé du pied de page 3">
            <a:extLst>
              <a:ext uri="{FF2B5EF4-FFF2-40B4-BE49-F238E27FC236}">
                <a16:creationId xmlns:a16="http://schemas.microsoft.com/office/drawing/2014/main" id="{DDB7DA84-C74B-5844-87F8-43C001A7673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67DD1D8-6C09-8843-9D2D-660C32F0D662}"/>
              </a:ext>
            </a:extLst>
          </p:cNvPr>
          <p:cNvSpPr>
            <a:spLocks noGrp="1"/>
          </p:cNvSpPr>
          <p:nvPr>
            <p:ph type="sldNum" sz="quarter" idx="12"/>
          </p:nvPr>
        </p:nvSpPr>
        <p:spPr/>
        <p:txBody>
          <a:bodyPr/>
          <a:lstStyle/>
          <a:p>
            <a:fld id="{3B81E77C-F581-E649-B825-C44B47705336}" type="slidenum">
              <a:rPr lang="fr-FR" smtClean="0"/>
              <a:t>‹N°›</a:t>
            </a:fld>
            <a:endParaRPr lang="fr-FR"/>
          </a:p>
        </p:txBody>
      </p:sp>
    </p:spTree>
    <p:extLst>
      <p:ext uri="{BB962C8B-B14F-4D97-AF65-F5344CB8AC3E}">
        <p14:creationId xmlns:p14="http://schemas.microsoft.com/office/powerpoint/2010/main" val="410955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1447403-9324-384E-8857-946A3BB83102}"/>
              </a:ext>
            </a:extLst>
          </p:cNvPr>
          <p:cNvSpPr>
            <a:spLocks noGrp="1"/>
          </p:cNvSpPr>
          <p:nvPr>
            <p:ph type="dt" sz="half" idx="10"/>
          </p:nvPr>
        </p:nvSpPr>
        <p:spPr/>
        <p:txBody>
          <a:bodyPr/>
          <a:lstStyle/>
          <a:p>
            <a:fld id="{AC6CDA57-C2E9-0F41-9058-DCA0DFF85D85}" type="datetimeFigureOut">
              <a:rPr lang="fr-FR" smtClean="0"/>
              <a:t>16/04/2021</a:t>
            </a:fld>
            <a:endParaRPr lang="fr-FR"/>
          </a:p>
        </p:txBody>
      </p:sp>
      <p:sp>
        <p:nvSpPr>
          <p:cNvPr id="3" name="Espace réservé du pied de page 2">
            <a:extLst>
              <a:ext uri="{FF2B5EF4-FFF2-40B4-BE49-F238E27FC236}">
                <a16:creationId xmlns:a16="http://schemas.microsoft.com/office/drawing/2014/main" id="{F198871C-4CFD-E44D-9CCC-EF914AF6682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88D33F7-8580-1542-920C-26770078F6E5}"/>
              </a:ext>
            </a:extLst>
          </p:cNvPr>
          <p:cNvSpPr>
            <a:spLocks noGrp="1"/>
          </p:cNvSpPr>
          <p:nvPr>
            <p:ph type="sldNum" sz="quarter" idx="12"/>
          </p:nvPr>
        </p:nvSpPr>
        <p:spPr/>
        <p:txBody>
          <a:bodyPr/>
          <a:lstStyle/>
          <a:p>
            <a:fld id="{3B81E77C-F581-E649-B825-C44B47705336}" type="slidenum">
              <a:rPr lang="fr-FR" smtClean="0"/>
              <a:t>‹N°›</a:t>
            </a:fld>
            <a:endParaRPr lang="fr-FR"/>
          </a:p>
        </p:txBody>
      </p:sp>
    </p:spTree>
    <p:extLst>
      <p:ext uri="{BB962C8B-B14F-4D97-AF65-F5344CB8AC3E}">
        <p14:creationId xmlns:p14="http://schemas.microsoft.com/office/powerpoint/2010/main" val="328517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F21F0-388C-3D45-A4A5-C5E1C7C0421B}"/>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97976A0E-C6C0-874B-8276-B73ED175FA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7B164DA6-501C-6D4E-B4A4-F5FE63238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690FBC98-619D-3F4C-9A4B-2256F27FA953}"/>
              </a:ext>
            </a:extLst>
          </p:cNvPr>
          <p:cNvSpPr>
            <a:spLocks noGrp="1"/>
          </p:cNvSpPr>
          <p:nvPr>
            <p:ph type="dt" sz="half" idx="10"/>
          </p:nvPr>
        </p:nvSpPr>
        <p:spPr/>
        <p:txBody>
          <a:bodyPr/>
          <a:lstStyle/>
          <a:p>
            <a:fld id="{AC6CDA57-C2E9-0F41-9058-DCA0DFF85D85}" type="datetimeFigureOut">
              <a:rPr lang="fr-FR" smtClean="0"/>
              <a:t>16/04/2021</a:t>
            </a:fld>
            <a:endParaRPr lang="fr-FR"/>
          </a:p>
        </p:txBody>
      </p:sp>
      <p:sp>
        <p:nvSpPr>
          <p:cNvPr id="6" name="Espace réservé du pied de page 5">
            <a:extLst>
              <a:ext uri="{FF2B5EF4-FFF2-40B4-BE49-F238E27FC236}">
                <a16:creationId xmlns:a16="http://schemas.microsoft.com/office/drawing/2014/main" id="{A7CB5F52-FDD8-1B45-999D-F8523737A02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DD9BC10-EA0F-0C4F-80BB-B8F504B17F7C}"/>
              </a:ext>
            </a:extLst>
          </p:cNvPr>
          <p:cNvSpPr>
            <a:spLocks noGrp="1"/>
          </p:cNvSpPr>
          <p:nvPr>
            <p:ph type="sldNum" sz="quarter" idx="12"/>
          </p:nvPr>
        </p:nvSpPr>
        <p:spPr/>
        <p:txBody>
          <a:bodyPr/>
          <a:lstStyle/>
          <a:p>
            <a:fld id="{3B81E77C-F581-E649-B825-C44B47705336}" type="slidenum">
              <a:rPr lang="fr-FR" smtClean="0"/>
              <a:t>‹N°›</a:t>
            </a:fld>
            <a:endParaRPr lang="fr-FR"/>
          </a:p>
        </p:txBody>
      </p:sp>
    </p:spTree>
    <p:extLst>
      <p:ext uri="{BB962C8B-B14F-4D97-AF65-F5344CB8AC3E}">
        <p14:creationId xmlns:p14="http://schemas.microsoft.com/office/powerpoint/2010/main" val="26715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808D51-654D-5F44-B79B-FD4716F578CF}"/>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0FA6920D-32CE-0845-9FEA-BF7E5FCD6A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6BB2A62-56E6-0141-A3BE-BFFD6B6AC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C4700CB1-4811-FA45-87F1-7A937D4CBA19}"/>
              </a:ext>
            </a:extLst>
          </p:cNvPr>
          <p:cNvSpPr>
            <a:spLocks noGrp="1"/>
          </p:cNvSpPr>
          <p:nvPr>
            <p:ph type="dt" sz="half" idx="10"/>
          </p:nvPr>
        </p:nvSpPr>
        <p:spPr/>
        <p:txBody>
          <a:bodyPr/>
          <a:lstStyle/>
          <a:p>
            <a:fld id="{AC6CDA57-C2E9-0F41-9058-DCA0DFF85D85}" type="datetimeFigureOut">
              <a:rPr lang="fr-FR" smtClean="0"/>
              <a:t>16/04/2021</a:t>
            </a:fld>
            <a:endParaRPr lang="fr-FR"/>
          </a:p>
        </p:txBody>
      </p:sp>
      <p:sp>
        <p:nvSpPr>
          <p:cNvPr id="6" name="Espace réservé du pied de page 5">
            <a:extLst>
              <a:ext uri="{FF2B5EF4-FFF2-40B4-BE49-F238E27FC236}">
                <a16:creationId xmlns:a16="http://schemas.microsoft.com/office/drawing/2014/main" id="{F5B51D2F-020F-E248-9D42-570067E94F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25B71FB-019B-7C44-B64E-F8C917A8BC39}"/>
              </a:ext>
            </a:extLst>
          </p:cNvPr>
          <p:cNvSpPr>
            <a:spLocks noGrp="1"/>
          </p:cNvSpPr>
          <p:nvPr>
            <p:ph type="sldNum" sz="quarter" idx="12"/>
          </p:nvPr>
        </p:nvSpPr>
        <p:spPr/>
        <p:txBody>
          <a:bodyPr/>
          <a:lstStyle/>
          <a:p>
            <a:fld id="{3B81E77C-F581-E649-B825-C44B47705336}" type="slidenum">
              <a:rPr lang="fr-FR" smtClean="0"/>
              <a:t>‹N°›</a:t>
            </a:fld>
            <a:endParaRPr lang="fr-FR"/>
          </a:p>
        </p:txBody>
      </p:sp>
    </p:spTree>
    <p:extLst>
      <p:ext uri="{BB962C8B-B14F-4D97-AF65-F5344CB8AC3E}">
        <p14:creationId xmlns:p14="http://schemas.microsoft.com/office/powerpoint/2010/main" val="135135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AC31B8-DCBC-F346-A07F-B042212D26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4CE76472-8BBA-1C41-B3AD-41B15C8B8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B2688141-4230-D747-A233-6DB3EEDD5D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CDA57-C2E9-0F41-9058-DCA0DFF85D85}" type="datetimeFigureOut">
              <a:rPr lang="fr-FR" smtClean="0"/>
              <a:t>16/04/2021</a:t>
            </a:fld>
            <a:endParaRPr lang="fr-FR"/>
          </a:p>
        </p:txBody>
      </p:sp>
      <p:sp>
        <p:nvSpPr>
          <p:cNvPr id="5" name="Espace réservé du pied de page 4">
            <a:extLst>
              <a:ext uri="{FF2B5EF4-FFF2-40B4-BE49-F238E27FC236}">
                <a16:creationId xmlns:a16="http://schemas.microsoft.com/office/drawing/2014/main" id="{EDF166A8-E390-9D4D-A196-2FC24CB6E4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8905855-83C4-6B43-9D4C-8D1714285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1E77C-F581-E649-B825-C44B47705336}" type="slidenum">
              <a:rPr lang="fr-FR" smtClean="0"/>
              <a:t>‹N°›</a:t>
            </a:fld>
            <a:endParaRPr lang="fr-FR"/>
          </a:p>
        </p:txBody>
      </p:sp>
    </p:spTree>
    <p:extLst>
      <p:ext uri="{BB962C8B-B14F-4D97-AF65-F5344CB8AC3E}">
        <p14:creationId xmlns:p14="http://schemas.microsoft.com/office/powerpoint/2010/main" val="360829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tags" Target="../tags/tag58.xml"/></Relationships>
</file>

<file path=ppt/slides/_rels/slide3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3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779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94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38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828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6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805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7" name="Titre 1">
            <a:extLst>
              <a:ext uri="{FF2B5EF4-FFF2-40B4-BE49-F238E27FC236}">
                <a16:creationId xmlns:a16="http://schemas.microsoft.com/office/drawing/2014/main" id="{A02E5ECD-2040-47CC-817A-845D21C6152C}"/>
              </a:ext>
            </a:extLst>
          </p:cNvPr>
          <p:cNvSpPr txBox="1"/>
          <p:nvPr>
            <p:custDataLst>
              <p:tags r:id="rId2"/>
            </p:custDataLst>
          </p:nvPr>
        </p:nvSpPr>
        <p:spPr>
          <a:xfrm>
            <a:off x="1524000" y="1917853"/>
            <a:ext cx="9144000" cy="30266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000" b="1" dirty="0">
                <a:solidFill>
                  <a:srgbClr val="0385CE"/>
                </a:solidFill>
                <a:latin typeface="+mn-lt"/>
                <a:cs typeface="Arial Black" panose="020B0604020202020204" pitchFamily="34" charset="0"/>
              </a:rPr>
              <a:t>SECTORAL TABLE BARGAINING REPORT</a:t>
            </a:r>
          </a:p>
        </p:txBody>
      </p:sp>
      <p:sp>
        <p:nvSpPr>
          <p:cNvPr id="8" name="Sous-titre 2">
            <a:extLst>
              <a:ext uri="{FF2B5EF4-FFF2-40B4-BE49-F238E27FC236}">
                <a16:creationId xmlns:a16="http://schemas.microsoft.com/office/drawing/2014/main" id="{36F4DCF1-08E4-49CE-8C15-B89EF7074863}"/>
              </a:ext>
            </a:extLst>
          </p:cNvPr>
          <p:cNvSpPr txBox="1"/>
          <p:nvPr>
            <p:custDataLst>
              <p:tags r:id="rId3"/>
            </p:custDataLst>
          </p:nvPr>
        </p:nvSpPr>
        <p:spPr>
          <a:xfrm>
            <a:off x="1524000" y="4532688"/>
            <a:ext cx="9144000" cy="8235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3200" b="1" dirty="0">
                <a:cs typeface="Arial" panose="020B0604020202020204" pitchFamily="34" charset="0"/>
              </a:rPr>
              <a:t>SPRING 2021</a:t>
            </a:r>
          </a:p>
        </p:txBody>
      </p:sp>
    </p:spTree>
    <p:extLst>
      <p:ext uri="{BB962C8B-B14F-4D97-AF65-F5344CB8AC3E}">
        <p14:creationId xmlns:p14="http://schemas.microsoft.com/office/powerpoint/2010/main" val="115075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938166"/>
            <a:ext cx="1156152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3000" dirty="0">
                <a:cs typeface="Arial" panose="020B0604020202020204" pitchFamily="34" charset="0"/>
              </a:rPr>
              <a:t>October 29, 2019: Union tables demands</a:t>
            </a:r>
          </a:p>
          <a:p>
            <a:pPr>
              <a:lnSpc>
                <a:spcPct val="100000"/>
              </a:lnSpc>
            </a:pPr>
            <a:r>
              <a:rPr lang="en-CA" sz="3000" dirty="0">
                <a:cs typeface="Arial" panose="020B0604020202020204" pitchFamily="34" charset="0"/>
              </a:rPr>
              <a:t>As of April 7, 2021: 59 bargaining sessions held</a:t>
            </a:r>
          </a:p>
          <a:p>
            <a:pPr>
              <a:lnSpc>
                <a:spcPct val="100000"/>
              </a:lnSpc>
            </a:pPr>
            <a:r>
              <a:rPr lang="en-CA" sz="3000" dirty="0">
                <a:cs typeface="Arial" panose="020B0604020202020204" pitchFamily="34" charset="0"/>
              </a:rPr>
              <a:t>March 31, 2021: Government tables new, grossly inadequate offer</a:t>
            </a:r>
          </a:p>
          <a:p>
            <a:pPr>
              <a:lnSpc>
                <a:spcPct val="100000"/>
              </a:lnSpc>
            </a:pPr>
            <a:r>
              <a:rPr lang="en-CA" sz="3000" dirty="0">
                <a:cs typeface="Arial" panose="020B0604020202020204" pitchFamily="34" charset="0"/>
              </a:rPr>
              <a:t>Further deterioration of working conditions, very little progress on our demands</a:t>
            </a:r>
          </a:p>
          <a:p>
            <a:pPr>
              <a:lnSpc>
                <a:spcPct val="100000"/>
              </a:lnSpc>
            </a:pPr>
            <a:r>
              <a:rPr lang="en-CA" sz="3000" dirty="0">
                <a:cs typeface="Arial" panose="020B0604020202020204" pitchFamily="34" charset="0"/>
              </a:rPr>
              <a:t>No increase in the budget envelope allocated to the sectoral tables to improve working conditions</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6082884" cy="707886"/>
          </a:xfrm>
          <a:prstGeom prst="rect">
            <a:avLst/>
          </a:prstGeom>
        </p:spPr>
        <p:txBody>
          <a:bodyPr wrap="none">
            <a:spAutoFit/>
          </a:bodyPr>
          <a:lstStyle/>
          <a:p>
            <a:r>
              <a:rPr lang="en-CA" sz="4000" b="1" dirty="0">
                <a:solidFill>
                  <a:schemeClr val="bg1"/>
                </a:solidFill>
              </a:rPr>
              <a:t>STATUS OF SECTORAL TALKS</a:t>
            </a:r>
          </a:p>
        </p:txBody>
      </p:sp>
    </p:spTree>
    <p:extLst>
      <p:ext uri="{BB962C8B-B14F-4D97-AF65-F5344CB8AC3E}">
        <p14:creationId xmlns:p14="http://schemas.microsoft.com/office/powerpoint/2010/main" val="1238266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288099" y="1825625"/>
            <a:ext cx="1156152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2600" b="1" dirty="0"/>
              <a:t>EXAMPLES OF PROPOSED DOWNGRADES IN WORKING CONDITIONS</a:t>
            </a:r>
            <a:endParaRPr lang="en-CA" sz="2600" dirty="0">
              <a:cs typeface="Arial" panose="020B0604020202020204" pitchFamily="34" charset="0"/>
            </a:endParaRPr>
          </a:p>
          <a:p>
            <a:pPr>
              <a:lnSpc>
                <a:spcPct val="100000"/>
              </a:lnSpc>
            </a:pPr>
            <a:r>
              <a:rPr lang="en-CA" sz="2600" dirty="0">
                <a:cs typeface="Arial" panose="020B0604020202020204" pitchFamily="34" charset="0"/>
              </a:rPr>
              <a:t>Abolish premiums for group leaders and assistant group leaders</a:t>
            </a:r>
          </a:p>
          <a:p>
            <a:pPr>
              <a:lnSpc>
                <a:spcPct val="100000"/>
              </a:lnSpc>
            </a:pPr>
            <a:r>
              <a:rPr lang="en-CA" sz="2600" dirty="0">
                <a:cs typeface="Arial" panose="020B0604020202020204" pitchFamily="34" charset="0"/>
              </a:rPr>
              <a:t>Reduce training budgets provided for in Article 13 of the collective agreement</a:t>
            </a:r>
          </a:p>
          <a:p>
            <a:pPr>
              <a:lnSpc>
                <a:spcPct val="100000"/>
              </a:lnSpc>
            </a:pPr>
            <a:r>
              <a:rPr lang="en-CA" sz="2600" dirty="0">
                <a:cs typeface="Arial" panose="020B0604020202020204" pitchFamily="34" charset="0"/>
              </a:rPr>
              <a:t>Eliminate provisions in collective agreement that hours worked on weekly days off are considered overtime</a:t>
            </a:r>
          </a:p>
          <a:p>
            <a:pPr>
              <a:lnSpc>
                <a:spcPct val="100000"/>
              </a:lnSpc>
            </a:pPr>
            <a:r>
              <a:rPr lang="en-CA" sz="2600" dirty="0">
                <a:cs typeface="Arial" panose="020B0604020202020204" pitchFamily="34" charset="0"/>
              </a:rPr>
              <a:t>Increase the number of hours in the work week for a some job titles in order to force longer presence at work and pay less overtime</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3111159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825625"/>
            <a:ext cx="1156152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600" b="1" dirty="0"/>
              <a:t>SOME SLIGHT BUT INSUFFICIENT PROGRESS</a:t>
            </a:r>
          </a:p>
          <a:p>
            <a:pPr>
              <a:lnSpc>
                <a:spcPct val="100000"/>
              </a:lnSpc>
            </a:pPr>
            <a:r>
              <a:rPr lang="en-CA" sz="2600" dirty="0">
                <a:cs typeface="Arial" panose="020B0604020202020204" pitchFamily="34" charset="0"/>
              </a:rPr>
              <a:t>Enhance bereavement leave</a:t>
            </a:r>
          </a:p>
          <a:p>
            <a:pPr>
              <a:lnSpc>
                <a:spcPct val="100000"/>
              </a:lnSpc>
            </a:pPr>
            <a:r>
              <a:rPr lang="en-CA" sz="2600" dirty="0">
                <a:cs typeface="Arial" panose="020B0604020202020204" pitchFamily="34" charset="0"/>
              </a:rPr>
              <a:t>Recognize all accumulated years of service in the health and social services system for all employees for the purpose of calculating annual vacation leave</a:t>
            </a:r>
          </a:p>
          <a:p>
            <a:pPr>
              <a:lnSpc>
                <a:spcPct val="100000"/>
              </a:lnSpc>
            </a:pPr>
            <a:r>
              <a:rPr lang="en-CA" sz="2600" dirty="0">
                <a:cs typeface="Arial" panose="020B0604020202020204" pitchFamily="34" charset="0"/>
              </a:rPr>
              <a:t>Reimburse of parking expenses at home base for employees who are required to use their personal vehicle on the job</a:t>
            </a:r>
          </a:p>
          <a:p>
            <a:pPr>
              <a:lnSpc>
                <a:spcPct val="100000"/>
              </a:lnSpc>
            </a:pPr>
            <a:r>
              <a:rPr lang="en-CA" sz="2600" dirty="0">
                <a:cs typeface="Arial" panose="020B0604020202020204" pitchFamily="34" charset="0"/>
              </a:rPr>
              <a:t>Possibility for part-time employees to take early leave for family-work-studies balance with pay averaging</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3206171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825625"/>
            <a:ext cx="1156152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600" b="1" dirty="0"/>
              <a:t>NOTHING ABOUT: </a:t>
            </a:r>
          </a:p>
          <a:p>
            <a:pPr>
              <a:lnSpc>
                <a:spcPct val="100000"/>
              </a:lnSpc>
            </a:pPr>
            <a:r>
              <a:rPr lang="en-CA" sz="2600" dirty="0">
                <a:cs typeface="Arial" panose="020B0604020202020204" pitchFamily="34" charset="0"/>
              </a:rPr>
              <a:t>Immediate implementation of preventive health and safety measures </a:t>
            </a:r>
          </a:p>
          <a:p>
            <a:pPr>
              <a:lnSpc>
                <a:spcPct val="100000"/>
              </a:lnSpc>
            </a:pPr>
            <a:r>
              <a:rPr lang="en-CA" sz="2600" dirty="0">
                <a:cs typeface="Arial" panose="020B0604020202020204" pitchFamily="34" charset="0"/>
              </a:rPr>
              <a:t>Evaluation of the salary rankings of some job titles</a:t>
            </a:r>
          </a:p>
          <a:p>
            <a:pPr>
              <a:lnSpc>
                <a:spcPct val="100000"/>
              </a:lnSpc>
            </a:pPr>
            <a:r>
              <a:rPr lang="en-CA" sz="2600" dirty="0">
                <a:cs typeface="Arial" panose="020B0604020202020204" pitchFamily="34" charset="0"/>
              </a:rPr>
              <a:t>Staff attraction and retention</a:t>
            </a:r>
          </a:p>
          <a:p>
            <a:pPr>
              <a:lnSpc>
                <a:spcPct val="100000"/>
              </a:lnSpc>
            </a:pPr>
            <a:r>
              <a:rPr lang="en-CA" sz="2600" dirty="0">
                <a:cs typeface="Arial" panose="020B0604020202020204" pitchFamily="34" charset="0"/>
              </a:rPr>
              <a:t>Reduction of excessive workloads</a:t>
            </a:r>
          </a:p>
          <a:p>
            <a:pPr>
              <a:lnSpc>
                <a:spcPct val="100000"/>
              </a:lnSpc>
            </a:pPr>
            <a:r>
              <a:rPr lang="en-CA" sz="2600" dirty="0">
                <a:cs typeface="Arial" panose="020B0604020202020204" pitchFamily="34" charset="0"/>
              </a:rPr>
              <a:t>Work organization</a:t>
            </a:r>
          </a:p>
          <a:p>
            <a:pPr>
              <a:lnSpc>
                <a:spcPct val="100000"/>
              </a:lnSpc>
            </a:pPr>
            <a:r>
              <a:rPr lang="en-CA" sz="2600" dirty="0">
                <a:cs typeface="Arial" panose="020B0604020202020204" pitchFamily="34" charset="0"/>
              </a:rPr>
              <a:t>Requirements and conditions for access to positions for a number of job titles</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69455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672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2166746"/>
            <a:ext cx="1156152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CLASS 1 </a:t>
            </a:r>
          </a:p>
          <a:p>
            <a:pPr>
              <a:lnSpc>
                <a:spcPct val="100000"/>
              </a:lnSpc>
            </a:pPr>
            <a:r>
              <a:rPr lang="en-CA" dirty="0">
                <a:cs typeface="Arial" panose="020B0604020202020204" pitchFamily="34" charset="0"/>
              </a:rPr>
              <a:t>The government wants to impose on us the agreement in principle it reached with the FIQ in December</a:t>
            </a:r>
          </a:p>
          <a:p>
            <a:pPr>
              <a:lnSpc>
                <a:spcPct val="100000"/>
              </a:lnSpc>
            </a:pPr>
            <a:r>
              <a:rPr lang="en-CA" dirty="0">
                <a:cs typeface="Arial" panose="020B0604020202020204" pitchFamily="34" charset="0"/>
              </a:rPr>
              <a:t>That agreement, which has yet to be voted on by the FIQ's membership, is clearly inadequate and in fact downgrades some working conditions</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1523300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842868"/>
            <a:ext cx="11561523" cy="4675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100" b="1" dirty="0"/>
              <a:t>CLASS 1 (continued) </a:t>
            </a:r>
          </a:p>
          <a:p>
            <a:pPr>
              <a:lnSpc>
                <a:spcPct val="100000"/>
              </a:lnSpc>
            </a:pPr>
            <a:r>
              <a:rPr lang="en-CA" sz="2100" dirty="0">
                <a:cs typeface="Arial" panose="020B0604020202020204" pitchFamily="34" charset="0"/>
              </a:rPr>
              <a:t>Sign a letter of agreement with the following provisions:</a:t>
            </a:r>
          </a:p>
          <a:p>
            <a:pPr lvl="2">
              <a:lnSpc>
                <a:spcPct val="100000"/>
              </a:lnSpc>
            </a:pPr>
            <a:r>
              <a:rPr lang="en-CA" sz="2100" dirty="0">
                <a:cs typeface="Arial" panose="020B0604020202020204" pitchFamily="34" charset="0"/>
              </a:rPr>
              <a:t>Add 1,000 full-time equivalents in CHSLDs across the health and social services system</a:t>
            </a:r>
          </a:p>
          <a:p>
            <a:pPr lvl="2">
              <a:lnSpc>
                <a:spcPct val="100000"/>
              </a:lnSpc>
            </a:pPr>
            <a:r>
              <a:rPr lang="en-CA" sz="2100" dirty="0">
                <a:cs typeface="Arial" panose="020B0604020202020204" pitchFamily="34" charset="0"/>
              </a:rPr>
              <a:t>Process for increasing full-time positions </a:t>
            </a:r>
          </a:p>
          <a:p>
            <a:pPr lvl="3">
              <a:lnSpc>
                <a:spcPct val="100000"/>
              </a:lnSpc>
            </a:pPr>
            <a:r>
              <a:rPr lang="en-CA" sz="2100" dirty="0">
                <a:cs typeface="Arial" panose="020B0604020202020204" pitchFamily="34" charset="0"/>
              </a:rPr>
              <a:t>80% target for CHSLDs, emergency and obstetrical care</a:t>
            </a:r>
          </a:p>
          <a:p>
            <a:pPr lvl="3">
              <a:lnSpc>
                <a:spcPct val="100000"/>
              </a:lnSpc>
            </a:pPr>
            <a:r>
              <a:rPr lang="en-CA" sz="2100" dirty="0">
                <a:cs typeface="Arial" panose="020B0604020202020204" pitchFamily="34" charset="0"/>
              </a:rPr>
              <a:t>70% target for 24/7 services</a:t>
            </a:r>
          </a:p>
          <a:p>
            <a:pPr lvl="2">
              <a:lnSpc>
                <a:spcPct val="100000"/>
              </a:lnSpc>
            </a:pPr>
            <a:r>
              <a:rPr lang="en-CA" sz="2100" dirty="0">
                <a:cs typeface="Arial" panose="020B0604020202020204" pitchFamily="34" charset="0"/>
              </a:rPr>
              <a:t>Premium for employees with a full-time evening, night or rotating position in a 24/7 service (premium ends on March 30, 2023)</a:t>
            </a:r>
          </a:p>
          <a:p>
            <a:pPr lvl="3">
              <a:lnSpc>
                <a:spcPct val="100000"/>
              </a:lnSpc>
            </a:pPr>
            <a:r>
              <a:rPr lang="en-CA" sz="2100" dirty="0">
                <a:cs typeface="Arial" panose="020B0604020202020204" pitchFamily="34" charset="0"/>
              </a:rPr>
              <a:t>Evening: 3% + 1% upon achievement of 70% full-time target</a:t>
            </a:r>
          </a:p>
          <a:p>
            <a:pPr lvl="3">
              <a:lnSpc>
                <a:spcPct val="100000"/>
              </a:lnSpc>
            </a:pPr>
            <a:r>
              <a:rPr lang="en-CA" sz="2100" dirty="0">
                <a:cs typeface="Arial" panose="020B0604020202020204" pitchFamily="34" charset="0"/>
              </a:rPr>
              <a:t>Night: 2% + 0.5% upon achievement of 70% full-time target</a:t>
            </a:r>
          </a:p>
          <a:p>
            <a:pPr>
              <a:lnSpc>
                <a:spcPct val="100000"/>
              </a:lnSpc>
            </a:pPr>
            <a:r>
              <a:rPr lang="en-CA" sz="2100" dirty="0">
                <a:cs typeface="Arial" panose="020B0604020202020204" pitchFamily="34" charset="0"/>
              </a:rPr>
              <a:t>Reduce the use of independent labour without writing it into the collective agreement</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1599218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842868"/>
            <a:ext cx="11561523" cy="4675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CA" sz="2300" b="1" dirty="0"/>
              <a:t>CLASS 1 (continued) </a:t>
            </a:r>
          </a:p>
          <a:p>
            <a:pPr marL="0" indent="0">
              <a:spcBef>
                <a:spcPts val="600"/>
              </a:spcBef>
              <a:buNone/>
            </a:pPr>
            <a:r>
              <a:rPr lang="en-CA" sz="2300" b="1" dirty="0"/>
              <a:t>Some points in the government offer:</a:t>
            </a:r>
          </a:p>
          <a:p>
            <a:pPr>
              <a:lnSpc>
                <a:spcPct val="100000"/>
              </a:lnSpc>
            </a:pPr>
            <a:r>
              <a:rPr lang="en-CA" sz="2300" dirty="0">
                <a:cs typeface="Arial" panose="020B0604020202020204" pitchFamily="34" charset="0"/>
              </a:rPr>
              <a:t>Increase the attendance premium for working the weekend shift for employees with a full-time position in a 24/7 service from 4% to 8%</a:t>
            </a:r>
          </a:p>
          <a:p>
            <a:pPr>
              <a:lnSpc>
                <a:spcPct val="100000"/>
              </a:lnSpc>
            </a:pPr>
            <a:r>
              <a:rPr lang="en-CA" sz="2300" dirty="0">
                <a:cs typeface="Arial" panose="020B0604020202020204" pitchFamily="34" charset="0"/>
              </a:rPr>
              <a:t>Make specialty nurse practitioners’ salaries retroactive to date of OIIQ exam</a:t>
            </a:r>
          </a:p>
          <a:p>
            <a:pPr>
              <a:lnSpc>
                <a:spcPct val="100000"/>
              </a:lnSpc>
            </a:pPr>
            <a:r>
              <a:rPr lang="en-CA" sz="2300" dirty="0">
                <a:cs typeface="Arial" panose="020B0604020202020204" pitchFamily="34" charset="0"/>
              </a:rPr>
              <a:t>Base premiums for working in a CHSLD on the premiums for beneficiary attendants</a:t>
            </a:r>
          </a:p>
          <a:p>
            <a:pPr>
              <a:lnSpc>
                <a:spcPct val="100000"/>
              </a:lnSpc>
            </a:pPr>
            <a:r>
              <a:rPr lang="en-CA" sz="2300" dirty="0">
                <a:cs typeface="Arial" panose="020B0604020202020204" pitchFamily="34" charset="0"/>
              </a:rPr>
              <a:t>Increase incumbency to 14 shifts per 28 days</a:t>
            </a:r>
          </a:p>
          <a:p>
            <a:pPr>
              <a:lnSpc>
                <a:spcPct val="100000"/>
              </a:lnSpc>
            </a:pPr>
            <a:r>
              <a:rPr lang="en-CA" sz="2300" dirty="0">
                <a:cs typeface="Arial" panose="020B0604020202020204" pitchFamily="34" charset="0"/>
              </a:rPr>
              <a:t>Allow automatic reclassification of employees with a bachelor's degree in nursing to the nurse clinician job title</a:t>
            </a:r>
          </a:p>
          <a:p>
            <a:pPr>
              <a:lnSpc>
                <a:spcPct val="100000"/>
              </a:lnSpc>
            </a:pPr>
            <a:r>
              <a:rPr lang="en-CA" sz="2300" dirty="0">
                <a:cs typeface="Arial" panose="020B0604020202020204" pitchFamily="34" charset="0"/>
              </a:rPr>
              <a:t>Pilot projects (knowledge transfer and self-scheduling)</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168172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842868"/>
            <a:ext cx="11561523" cy="4675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CA" sz="2100" b="1" dirty="0"/>
              <a:t>CLASS 1 (continued) </a:t>
            </a:r>
          </a:p>
          <a:p>
            <a:pPr marL="0" indent="0">
              <a:spcBef>
                <a:spcPts val="600"/>
              </a:spcBef>
              <a:buNone/>
            </a:pPr>
            <a:r>
              <a:rPr lang="en-CA" sz="2100" b="1" dirty="0"/>
              <a:t>Some points in the government offer:</a:t>
            </a:r>
          </a:p>
          <a:p>
            <a:pPr>
              <a:lnSpc>
                <a:spcPct val="100000"/>
              </a:lnSpc>
            </a:pPr>
            <a:r>
              <a:rPr lang="en-CA" sz="2100" dirty="0">
                <a:cs typeface="Arial" panose="020B0604020202020204" pitchFamily="34" charset="0"/>
              </a:rPr>
              <a:t>No solution to the basic problems with working conditions for nursing and cardio-respiratory care personnel</a:t>
            </a:r>
          </a:p>
          <a:p>
            <a:pPr lvl="1">
              <a:lnSpc>
                <a:spcPct val="100000"/>
              </a:lnSpc>
            </a:pPr>
            <a:r>
              <a:rPr lang="en-CA" sz="2100" dirty="0">
                <a:cs typeface="Arial" panose="020B0604020202020204" pitchFamily="34" charset="0"/>
              </a:rPr>
              <a:t>Improvements to some working conditions only for personnel holding a full-time position</a:t>
            </a:r>
          </a:p>
          <a:p>
            <a:pPr lvl="1">
              <a:lnSpc>
                <a:spcPct val="100000"/>
              </a:lnSpc>
            </a:pPr>
            <a:r>
              <a:rPr lang="en-CA" sz="2100" dirty="0">
                <a:cs typeface="Arial" panose="020B0604020202020204" pitchFamily="34" charset="0"/>
              </a:rPr>
              <a:t>No help with work-life-study balance</a:t>
            </a:r>
          </a:p>
          <a:p>
            <a:pPr lvl="1">
              <a:lnSpc>
                <a:spcPct val="100000"/>
              </a:lnSpc>
            </a:pPr>
            <a:r>
              <a:rPr lang="en-CA" sz="2100" dirty="0">
                <a:cs typeface="Arial" panose="020B0604020202020204" pitchFamily="34" charset="0"/>
              </a:rPr>
              <a:t>Nothing about patient ratios</a:t>
            </a:r>
          </a:p>
          <a:p>
            <a:pPr lvl="1">
              <a:lnSpc>
                <a:spcPct val="100000"/>
              </a:lnSpc>
            </a:pPr>
            <a:r>
              <a:rPr lang="en-CA" sz="2100" dirty="0">
                <a:cs typeface="Arial" panose="020B0604020202020204" pitchFamily="34" charset="0"/>
              </a:rPr>
              <a:t>Nothing to reduce excessive workloads</a:t>
            </a:r>
          </a:p>
          <a:p>
            <a:pPr marL="0" indent="0">
              <a:lnSpc>
                <a:spcPct val="100000"/>
              </a:lnSpc>
              <a:buNone/>
            </a:pPr>
            <a:r>
              <a:rPr lang="en-CA" sz="2100" dirty="0">
                <a:cs typeface="Arial" panose="020B0604020202020204" pitchFamily="34" charset="0"/>
              </a:rPr>
              <a:t>The government offers for full-time employees create discrimination/disparity between employees holding a full-time position and those who work part-time or do not hold a position</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2968164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842868"/>
            <a:ext cx="11561523" cy="4675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00"/>
              </a:spcAft>
              <a:buNone/>
            </a:pPr>
            <a:r>
              <a:rPr lang="en-CA" sz="2500" b="1" dirty="0"/>
              <a:t>CLASS 2 </a:t>
            </a:r>
          </a:p>
          <a:p>
            <a:pPr>
              <a:spcBef>
                <a:spcPts val="600"/>
              </a:spcBef>
            </a:pPr>
            <a:r>
              <a:rPr lang="en-CA" sz="2500" dirty="0"/>
              <a:t>The only priority groups for the government are beneficiary attendants and health and social services aides</a:t>
            </a:r>
          </a:p>
          <a:p>
            <a:pPr>
              <a:spcBef>
                <a:spcPts val="600"/>
              </a:spcBef>
            </a:pPr>
            <a:r>
              <a:rPr lang="en-CA" sz="2500" dirty="0"/>
              <a:t>Nothing for other Class 2 job titles</a:t>
            </a:r>
          </a:p>
          <a:p>
            <a:pPr>
              <a:spcBef>
                <a:spcPts val="600"/>
              </a:spcBef>
            </a:pPr>
            <a:endParaRPr lang="en-CA" sz="2500" dirty="0"/>
          </a:p>
          <a:p>
            <a:pPr marL="0" indent="0">
              <a:spcBef>
                <a:spcPts val="600"/>
              </a:spcBef>
              <a:buNone/>
            </a:pPr>
            <a:r>
              <a:rPr lang="en-CA" sz="2500" b="1" dirty="0"/>
              <a:t>Some points in the government offer:</a:t>
            </a:r>
          </a:p>
          <a:p>
            <a:pPr>
              <a:spcBef>
                <a:spcPts val="600"/>
              </a:spcBef>
            </a:pPr>
            <a:r>
              <a:rPr lang="en-CA" sz="2500" dirty="0"/>
              <a:t>Increase the work week instead of paying the 2% non-overlap premium for:	</a:t>
            </a:r>
          </a:p>
          <a:p>
            <a:pPr lvl="1">
              <a:spcBef>
                <a:spcPts val="600"/>
              </a:spcBef>
            </a:pPr>
            <a:r>
              <a:rPr lang="en-CA" sz="2500" dirty="0"/>
              <a:t>Rehabilitation assistants (36.25 hrs.)</a:t>
            </a:r>
          </a:p>
          <a:p>
            <a:pPr lvl="1">
              <a:spcBef>
                <a:spcPts val="600"/>
              </a:spcBef>
            </a:pPr>
            <a:r>
              <a:rPr lang="en-CA" sz="2500" dirty="0"/>
              <a:t>Medico-legal intervention officers (36.25 hrs.)</a:t>
            </a:r>
          </a:p>
          <a:p>
            <a:pPr lvl="1">
              <a:spcBef>
                <a:spcPts val="600"/>
              </a:spcBef>
            </a:pPr>
            <a:r>
              <a:rPr lang="en-CA" sz="2500" dirty="0"/>
              <a:t>Psychiatric intervention officers (37.5 hrs.)</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2998151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842868"/>
            <a:ext cx="11561523" cy="4675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CA" sz="2200" b="1" dirty="0"/>
              <a:t>CLASS 2 (continued) </a:t>
            </a:r>
          </a:p>
          <a:p>
            <a:pPr marL="0" indent="0">
              <a:spcBef>
                <a:spcPts val="600"/>
              </a:spcBef>
              <a:buNone/>
            </a:pPr>
            <a:r>
              <a:rPr lang="en-CA" sz="2200" b="1" dirty="0"/>
              <a:t>Beneficiary attendants (PABs) and health and social services aides (ASSSs)</a:t>
            </a:r>
          </a:p>
          <a:p>
            <a:pPr>
              <a:spcBef>
                <a:spcPts val="600"/>
              </a:spcBef>
            </a:pPr>
            <a:r>
              <a:rPr lang="en-CA" sz="2200" dirty="0"/>
              <a:t>Move up 2 salary rankings as of the date of signing of the agreement in principle</a:t>
            </a:r>
          </a:p>
          <a:p>
            <a:pPr>
              <a:spcBef>
                <a:spcPts val="600"/>
              </a:spcBef>
            </a:pPr>
            <a:r>
              <a:rPr lang="en-CA" sz="2200" dirty="0"/>
              <a:t>Single rate for rank 9: currently $23.87 per hour (to be increased based on the outcome of the negotiations on pay parameters)</a:t>
            </a:r>
          </a:p>
          <a:p>
            <a:pPr>
              <a:spcBef>
                <a:spcPts val="600"/>
              </a:spcBef>
            </a:pPr>
            <a:r>
              <a:rPr lang="en-CA" sz="2200" dirty="0"/>
              <a:t>The $26 per hour applies only to PABs working in CHSLDs</a:t>
            </a:r>
          </a:p>
          <a:p>
            <a:pPr>
              <a:spcBef>
                <a:spcPts val="600"/>
              </a:spcBef>
            </a:pPr>
            <a:r>
              <a:rPr lang="en-CA" sz="2200" dirty="0"/>
              <a:t>The promise doesn't apply to any other PABs (e.g. those working in hospitals) or ASSSs </a:t>
            </a:r>
          </a:p>
          <a:p>
            <a:pPr>
              <a:spcBef>
                <a:spcPts val="600"/>
              </a:spcBef>
            </a:pPr>
            <a:r>
              <a:rPr lang="en-CA" sz="2200" dirty="0"/>
              <a:t>PABs working in CHSLDs will get to $26 per hour only by accumulating premiums, </a:t>
            </a:r>
            <a:br>
              <a:rPr lang="en-CA" sz="2200" dirty="0"/>
            </a:br>
            <a:r>
              <a:rPr lang="en-CA" sz="2200" dirty="0"/>
              <a:t>which aren't taken into account in pension calculations </a:t>
            </a:r>
          </a:p>
          <a:p>
            <a:pPr>
              <a:spcBef>
                <a:spcPts val="600"/>
              </a:spcBef>
            </a:pPr>
            <a:r>
              <a:rPr lang="en-CA" sz="2200" dirty="0"/>
              <a:t>Conditional on settling the 2010 and 2015 pay equity complaints for all other Class 2 job titles</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4014564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2382799"/>
            <a:ext cx="11561523" cy="38873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00"/>
              </a:spcAft>
              <a:buNone/>
            </a:pPr>
            <a:r>
              <a:rPr lang="en-CA" sz="2200" b="1" dirty="0"/>
              <a:t>CLASS 2 (continued) </a:t>
            </a:r>
          </a:p>
          <a:p>
            <a:pPr fontAlgn="base"/>
            <a:r>
              <a:rPr lang="en-US" sz="2400" dirty="0">
                <a:ea typeface="+mn-lt"/>
                <a:cs typeface="+mn-lt"/>
              </a:rPr>
              <a:t>Despite the Pay Equity Act, the government still links this issue to the negotiation of the collective agreement with the proposed rank 9 to the date of signing of the agreement in principle. This increase in rank is already due. By doing so, the government deprives the PABs and ASSSs of retroactive pay. It’s unacceptable! </a:t>
            </a:r>
          </a:p>
          <a:p>
            <a:pPr fontAlgn="base"/>
            <a:r>
              <a:rPr lang="en-US" sz="2400" dirty="0">
                <a:ea typeface="+mn-lt"/>
                <a:cs typeface="+mn-lt"/>
              </a:rPr>
              <a:t>The government cannot try to recover the amounts owed on the backs of working women!</a:t>
            </a:r>
            <a:r>
              <a:rPr lang="en-CA" sz="2400" dirty="0"/>
              <a:t>But as even Minister Lebel acknowledges, pay equity isn't negotiable! </a:t>
            </a:r>
            <a:endParaRPr lang="en-CA" sz="2400" dirty="0">
              <a:cs typeface="Calibri"/>
            </a:endParaRPr>
          </a:p>
          <a:p>
            <a:pPr marL="0" indent="0">
              <a:spcBef>
                <a:spcPct val="0"/>
              </a:spcBef>
              <a:spcAft>
                <a:spcPts val="1200"/>
              </a:spcAft>
              <a:buNone/>
            </a:pPr>
            <a:endParaRPr lang="fr-CA" sz="2200" b="1" dirty="0"/>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232774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842868"/>
            <a:ext cx="11561523" cy="4675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CA" sz="2200" b="1" dirty="0"/>
              <a:t>CLASS 3 </a:t>
            </a:r>
          </a:p>
          <a:p>
            <a:pPr>
              <a:spcBef>
                <a:spcPts val="600"/>
              </a:spcBef>
            </a:pPr>
            <a:r>
              <a:rPr lang="en-CA" sz="2200" dirty="0"/>
              <a:t>Create a Paralegal job title</a:t>
            </a:r>
          </a:p>
          <a:p>
            <a:pPr>
              <a:spcBef>
                <a:spcPts val="600"/>
              </a:spcBef>
            </a:pPr>
            <a:r>
              <a:rPr lang="en-CA" sz="2200" dirty="0"/>
              <a:t>Possibility of recognition of an Attestation of College Studies or a university certificate, combined with experience, for some technician job titles</a:t>
            </a:r>
          </a:p>
          <a:p>
            <a:pPr>
              <a:spcBef>
                <a:spcPts val="600"/>
              </a:spcBef>
            </a:pPr>
            <a:r>
              <a:rPr lang="en-CA" sz="2200" dirty="0"/>
              <a:t>Apart from these two concessions, </a:t>
            </a:r>
            <a:r>
              <a:rPr lang="en-CA" sz="2200" u="sng" dirty="0"/>
              <a:t>no willingness whatsoever on the part of the government to do anything about working conditions for members of Class 3</a:t>
            </a:r>
          </a:p>
          <a:p>
            <a:pPr>
              <a:spcBef>
                <a:spcPts val="600"/>
              </a:spcBef>
            </a:pPr>
            <a:r>
              <a:rPr lang="en-CA" sz="2200" dirty="0"/>
              <a:t>Instead, the government wants to:</a:t>
            </a:r>
          </a:p>
          <a:p>
            <a:pPr lvl="1">
              <a:spcBef>
                <a:spcPts val="600"/>
              </a:spcBef>
            </a:pPr>
            <a:r>
              <a:rPr lang="en-CA" sz="2200" dirty="0"/>
              <a:t>Increase the work week for IT job titles to 40 hours</a:t>
            </a:r>
          </a:p>
          <a:p>
            <a:pPr lvl="1">
              <a:spcBef>
                <a:spcPts val="600"/>
              </a:spcBef>
            </a:pPr>
            <a:r>
              <a:rPr lang="en-CA" sz="2200" dirty="0"/>
              <a:t>Discuss telework after the collective agreement has been signed</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2076915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2068118"/>
            <a:ext cx="11561523" cy="37567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CA" b="1" dirty="0"/>
              <a:t>CATEGORY 4 </a:t>
            </a:r>
          </a:p>
          <a:p>
            <a:pPr>
              <a:spcBef>
                <a:spcPts val="600"/>
              </a:spcBef>
            </a:pPr>
            <a:r>
              <a:rPr lang="en-CA" dirty="0"/>
              <a:t>The government's priority: youth centres </a:t>
            </a:r>
          </a:p>
          <a:p>
            <a:pPr>
              <a:spcBef>
                <a:spcPts val="600"/>
              </a:spcBef>
            </a:pPr>
            <a:r>
              <a:rPr lang="en-CA" dirty="0"/>
              <a:t>The government's offer for Class 4 personnel falls far short of what is needed to resolve the daily problems in all sectors at the institutions where we work</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4180909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793211"/>
            <a:ext cx="11561523" cy="4503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CA" sz="2000" b="1" dirty="0"/>
              <a:t>CLASS 4 (continued) </a:t>
            </a:r>
          </a:p>
          <a:p>
            <a:pPr>
              <a:spcBef>
                <a:spcPts val="600"/>
              </a:spcBef>
            </a:pPr>
            <a:r>
              <a:rPr lang="en-CA" sz="2000" dirty="0"/>
              <a:t>Sign a letter of agreement for Class 4 personnel working in youth centres	</a:t>
            </a:r>
          </a:p>
          <a:p>
            <a:pPr lvl="1">
              <a:spcBef>
                <a:spcPts val="600"/>
              </a:spcBef>
            </a:pPr>
            <a:r>
              <a:rPr lang="en-CA" sz="2000" dirty="0"/>
              <a:t>Add 500 full-time equivalents across the system</a:t>
            </a:r>
          </a:p>
          <a:p>
            <a:pPr lvl="1">
              <a:spcBef>
                <a:spcPts val="600"/>
              </a:spcBef>
            </a:pPr>
            <a:r>
              <a:rPr lang="en-CA" sz="2000" dirty="0"/>
              <a:t>Mandatory incumbency of minimum 12 shifts per 28 days</a:t>
            </a:r>
          </a:p>
          <a:p>
            <a:pPr lvl="1">
              <a:spcBef>
                <a:spcPts val="600"/>
              </a:spcBef>
            </a:pPr>
            <a:r>
              <a:rPr lang="en-CA" sz="2000" dirty="0"/>
              <a:t>1.5% premium*</a:t>
            </a:r>
          </a:p>
          <a:p>
            <a:pPr lvl="1">
              <a:spcBef>
                <a:spcPts val="600"/>
              </a:spcBef>
            </a:pPr>
            <a:r>
              <a:rPr lang="en-CA" sz="2000" dirty="0"/>
              <a:t>2% non-recurring premium during the period preceding the addition of more staff </a:t>
            </a:r>
            <a:br>
              <a:rPr lang="en-CA" sz="2000" dirty="0"/>
            </a:br>
            <a:r>
              <a:rPr lang="en-CA" sz="2000" dirty="0"/>
              <a:t>(maximum March 30, 2023)</a:t>
            </a:r>
          </a:p>
          <a:p>
            <a:pPr lvl="1">
              <a:spcBef>
                <a:spcPts val="600"/>
              </a:spcBef>
            </a:pPr>
            <a:r>
              <a:rPr lang="en-CA" sz="2000" dirty="0"/>
              <a:t>Eliminate Appendix R regarding special conditions for closed custody, intensive supervision and evaluation of reports</a:t>
            </a:r>
          </a:p>
          <a:p>
            <a:pPr lvl="1">
              <a:spcBef>
                <a:spcPts val="600"/>
              </a:spcBef>
            </a:pPr>
            <a:r>
              <a:rPr lang="en-CA" sz="2000" dirty="0"/>
              <a:t>Pilot projects (joint psychosocial intervention, key case worker, community of practice)</a:t>
            </a:r>
          </a:p>
          <a:p>
            <a:pPr marL="457200" lvl="1" indent="0">
              <a:spcBef>
                <a:spcPts val="600"/>
              </a:spcBef>
              <a:buNone/>
            </a:pPr>
            <a:r>
              <a:rPr lang="en-CA" sz="2000" dirty="0"/>
              <a:t>* Employees receiving lump sum or compensatory leave pursuant to letter of agreement 33 (serious behavioural disorders) will not be eligible for these premiums</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55688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33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793211"/>
            <a:ext cx="11561523" cy="4503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CA" sz="2200" b="1" dirty="0"/>
              <a:t>CLASS 4 (continued)</a:t>
            </a:r>
          </a:p>
          <a:p>
            <a:pPr marL="0" indent="0">
              <a:spcBef>
                <a:spcPct val="0"/>
              </a:spcBef>
              <a:spcAft>
                <a:spcPts val="600"/>
              </a:spcAft>
              <a:buNone/>
            </a:pPr>
            <a:r>
              <a:rPr lang="en-CA" sz="2200" b="1" dirty="0"/>
              <a:t>Some points in the government offer: </a:t>
            </a:r>
          </a:p>
          <a:p>
            <a:pPr>
              <a:spcBef>
                <a:spcPts val="600"/>
              </a:spcBef>
            </a:pPr>
            <a:r>
              <a:rPr lang="en-CA" sz="2200" dirty="0"/>
              <a:t>2% ad hoc daily premium for employees assigned to supervising internships in a job title that requires membership in a professional order (cannot be combined with the professional coordination premium and cannot be paid to employees whose job description includes training or teaching)</a:t>
            </a:r>
          </a:p>
          <a:p>
            <a:pPr>
              <a:spcBef>
                <a:spcPts val="600"/>
              </a:spcBef>
            </a:pPr>
            <a:r>
              <a:rPr lang="en-CA" sz="2200" dirty="0"/>
              <a:t>Amend Appendix G (appendix for professionals) to make "academic training" refer to academic training pertinent to the profession beyond a final university degree required for the job title</a:t>
            </a:r>
          </a:p>
          <a:p>
            <a:pPr lvl="1">
              <a:spcBef>
                <a:spcPts val="600"/>
              </a:spcBef>
            </a:pPr>
            <a:r>
              <a:rPr lang="en-CA" sz="2200" dirty="0"/>
              <a:t>In exchange for this downgrade of working conditions, the government is offering to lift the salary ceiling by 1.5% for a master's degree and 3% for a Ph.D.</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4143371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793211"/>
            <a:ext cx="11561523" cy="4503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CA" sz="2100" b="1" dirty="0"/>
              <a:t>CLASS 4 (continued)</a:t>
            </a:r>
          </a:p>
          <a:p>
            <a:pPr marL="0" indent="0">
              <a:spcBef>
                <a:spcPct val="0"/>
              </a:spcBef>
              <a:spcAft>
                <a:spcPts val="600"/>
              </a:spcAft>
              <a:buNone/>
            </a:pPr>
            <a:r>
              <a:rPr lang="en-CA" sz="2100" b="1" dirty="0"/>
              <a:t>Some points in the government offer: </a:t>
            </a:r>
          </a:p>
          <a:p>
            <a:pPr>
              <a:spcBef>
                <a:spcPts val="600"/>
              </a:spcBef>
            </a:pPr>
            <a:r>
              <a:rPr lang="en-CA" sz="2100" dirty="0"/>
              <a:t>Remove the requirement to work at least 3 hours to be entitled to the critical care premium, including the enhanced premium, and the specific critical care premium, including the enhanced premium, for the job titles that already qualify</a:t>
            </a:r>
          </a:p>
          <a:p>
            <a:pPr>
              <a:spcBef>
                <a:spcPts val="600"/>
              </a:spcBef>
            </a:pPr>
            <a:r>
              <a:rPr lang="en-CA" sz="2100" dirty="0"/>
              <a:t>Increase the work week to 37.5 hours for job titles working with mental health clients:</a:t>
            </a:r>
          </a:p>
          <a:p>
            <a:pPr lvl="1">
              <a:spcBef>
                <a:spcPts val="600"/>
              </a:spcBef>
            </a:pPr>
            <a:r>
              <a:rPr lang="en-CA" sz="2100" dirty="0"/>
              <a:t>Social workers</a:t>
            </a:r>
          </a:p>
          <a:p>
            <a:pPr lvl="1">
              <a:spcBef>
                <a:spcPts val="600"/>
              </a:spcBef>
            </a:pPr>
            <a:r>
              <a:rPr lang="en-CA" sz="2100" dirty="0"/>
              <a:t>Educators</a:t>
            </a:r>
          </a:p>
          <a:p>
            <a:pPr lvl="1">
              <a:spcBef>
                <a:spcPts val="600"/>
              </a:spcBef>
            </a:pPr>
            <a:r>
              <a:rPr lang="en-CA" sz="2100" dirty="0"/>
              <a:t>Human relations officers</a:t>
            </a:r>
          </a:p>
          <a:p>
            <a:pPr lvl="1">
              <a:spcBef>
                <a:spcPts val="600"/>
              </a:spcBef>
            </a:pPr>
            <a:r>
              <a:rPr lang="en-CA" sz="2100" dirty="0"/>
              <a:t>Specialized education technicians</a:t>
            </a:r>
          </a:p>
          <a:p>
            <a:pPr lvl="1">
              <a:spcBef>
                <a:spcPts val="600"/>
              </a:spcBef>
            </a:pPr>
            <a:r>
              <a:rPr lang="en-CA" sz="2100" dirty="0"/>
              <a:t>Psychoeducators</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519911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5"/>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694947"/>
            <a:ext cx="11561523" cy="47232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CA" sz="2000" b="1" dirty="0"/>
              <a:t>CLASS 4 (continued)</a:t>
            </a:r>
          </a:p>
          <a:p>
            <a:pPr marL="0" indent="0">
              <a:spcBef>
                <a:spcPct val="0"/>
              </a:spcBef>
              <a:spcAft>
                <a:spcPts val="600"/>
              </a:spcAft>
              <a:buNone/>
            </a:pPr>
            <a:r>
              <a:rPr lang="en-CA" sz="2000" b="1" dirty="0"/>
              <a:t>Some points in the government offer: </a:t>
            </a:r>
          </a:p>
          <a:p>
            <a:pPr>
              <a:spcBef>
                <a:spcPts val="600"/>
              </a:spcBef>
            </a:pPr>
            <a:r>
              <a:rPr lang="en-CA" sz="2000" dirty="0"/>
              <a:t>Increase the work week to 40 hours for the psychologist job title</a:t>
            </a:r>
          </a:p>
          <a:p>
            <a:pPr>
              <a:spcBef>
                <a:spcPts val="600"/>
              </a:spcBef>
            </a:pPr>
            <a:r>
              <a:rPr lang="en-CA" sz="2000" dirty="0"/>
              <a:t>Letter of agreement on the creation of a national joint committee on the workloads of Class 4 personnel to document conditions of practice and assess workloads</a:t>
            </a:r>
          </a:p>
          <a:p>
            <a:pPr>
              <a:spcBef>
                <a:spcPts val="600"/>
              </a:spcBef>
            </a:pPr>
            <a:r>
              <a:rPr lang="en-CA" sz="2000" dirty="0"/>
              <a:t>Mandatory incumbency of minimum 12 shifts per 28 days for some job titles working with mental health clients</a:t>
            </a:r>
          </a:p>
          <a:p>
            <a:pPr lvl="1">
              <a:spcBef>
                <a:spcPts val="600"/>
              </a:spcBef>
            </a:pPr>
            <a:r>
              <a:rPr lang="en-CA" sz="2000" dirty="0"/>
              <a:t>Social workers</a:t>
            </a:r>
          </a:p>
          <a:p>
            <a:pPr lvl="1">
              <a:spcBef>
                <a:spcPts val="600"/>
              </a:spcBef>
            </a:pPr>
            <a:r>
              <a:rPr lang="en-CA" sz="2000" dirty="0"/>
              <a:t>Educators</a:t>
            </a:r>
          </a:p>
          <a:p>
            <a:pPr lvl="1">
              <a:spcBef>
                <a:spcPts val="600"/>
              </a:spcBef>
            </a:pPr>
            <a:r>
              <a:rPr lang="en-CA" sz="2000" dirty="0"/>
              <a:t>Human relations officers</a:t>
            </a:r>
          </a:p>
          <a:p>
            <a:pPr lvl="1">
              <a:spcBef>
                <a:spcPts val="600"/>
              </a:spcBef>
            </a:pPr>
            <a:r>
              <a:rPr lang="en-CA" sz="2000" dirty="0"/>
              <a:t>Specialized education technicians</a:t>
            </a:r>
          </a:p>
          <a:p>
            <a:pPr lvl="1">
              <a:spcBef>
                <a:spcPts val="600"/>
              </a:spcBef>
            </a:pPr>
            <a:r>
              <a:rPr lang="en-CA" sz="2000" dirty="0"/>
              <a:t>Psychoeducators</a:t>
            </a:r>
          </a:p>
          <a:p>
            <a:pPr lvl="1">
              <a:spcBef>
                <a:spcPts val="600"/>
              </a:spcBef>
            </a:pPr>
            <a:r>
              <a:rPr lang="en-CA" sz="2000" dirty="0"/>
              <a:t>Psychologists</a:t>
            </a:r>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Tree>
    <p:extLst>
      <p:ext uri="{BB962C8B-B14F-4D97-AF65-F5344CB8AC3E}">
        <p14:creationId xmlns:p14="http://schemas.microsoft.com/office/powerpoint/2010/main" val="373728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6"/>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694947"/>
            <a:ext cx="11561523" cy="4503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fr-CA" sz="2000" dirty="0"/>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
        <p:nvSpPr>
          <p:cNvPr id="2" name="Rectangle 1">
            <a:extLst>
              <a:ext uri="{FF2B5EF4-FFF2-40B4-BE49-F238E27FC236}">
                <a16:creationId xmlns:a16="http://schemas.microsoft.com/office/drawing/2014/main" id="{B042C7DF-0013-4B42-AE00-A5C07CC8E889}"/>
              </a:ext>
            </a:extLst>
          </p:cNvPr>
          <p:cNvSpPr/>
          <p:nvPr>
            <p:custDataLst>
              <p:tags r:id="rId4"/>
            </p:custDataLst>
          </p:nvPr>
        </p:nvSpPr>
        <p:spPr>
          <a:xfrm>
            <a:off x="315238" y="2024416"/>
            <a:ext cx="11561523" cy="3931920"/>
          </a:xfrm>
          <a:prstGeom prst="rect">
            <a:avLst/>
          </a:prstGeom>
        </p:spPr>
        <p:txBody>
          <a:bodyPr wrap="square">
            <a:spAutoFit/>
          </a:bodyPr>
          <a:lstStyle/>
          <a:p>
            <a:pPr lvl="1" algn="ctr"/>
            <a:r>
              <a:rPr lang="en-CA" sz="3600" dirty="0">
                <a:ea typeface="+mn-lt"/>
                <a:cs typeface="+mn-lt"/>
              </a:rPr>
              <a:t>For all classes of personnel, the government offer of March 31, 2021 falls far short of what is needed to attract and retain staff</a:t>
            </a:r>
            <a:endParaRPr lang="en-CA" sz="3600" dirty="0"/>
          </a:p>
          <a:p>
            <a:pPr lvl="1" algn="ctr"/>
            <a:endParaRPr lang="en-CA" sz="3600" dirty="0"/>
          </a:p>
          <a:p>
            <a:pPr lvl="1" algn="ctr"/>
            <a:r>
              <a:rPr lang="en-CA" sz="3600" dirty="0"/>
              <a:t>It shows the government is totally out of touch with the daily problems experienced by workers in the health and social services system</a:t>
            </a:r>
            <a:endParaRPr lang="en-CA" sz="3600" dirty="0">
              <a:cs typeface="Calibri"/>
            </a:endParaRPr>
          </a:p>
        </p:txBody>
      </p:sp>
    </p:spTree>
    <p:extLst>
      <p:ext uri="{BB962C8B-B14F-4D97-AF65-F5344CB8AC3E}">
        <p14:creationId xmlns:p14="http://schemas.microsoft.com/office/powerpoint/2010/main" val="3530336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6"/>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694947"/>
            <a:ext cx="11561523" cy="4503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fr-CA" sz="2000" dirty="0"/>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
        <p:nvSpPr>
          <p:cNvPr id="2" name="Rectangle 1">
            <a:extLst>
              <a:ext uri="{FF2B5EF4-FFF2-40B4-BE49-F238E27FC236}">
                <a16:creationId xmlns:a16="http://schemas.microsoft.com/office/drawing/2014/main" id="{B042C7DF-0013-4B42-AE00-A5C07CC8E889}"/>
              </a:ext>
            </a:extLst>
          </p:cNvPr>
          <p:cNvSpPr/>
          <p:nvPr>
            <p:custDataLst>
              <p:tags r:id="rId4"/>
            </p:custDataLst>
          </p:nvPr>
        </p:nvSpPr>
        <p:spPr>
          <a:xfrm>
            <a:off x="315238" y="2238330"/>
            <a:ext cx="11369831" cy="2834640"/>
          </a:xfrm>
          <a:prstGeom prst="rect">
            <a:avLst/>
          </a:prstGeom>
        </p:spPr>
        <p:txBody>
          <a:bodyPr wrap="square">
            <a:spAutoFit/>
          </a:bodyPr>
          <a:lstStyle/>
          <a:p>
            <a:pPr marL="355600" lvl="1" algn="ctr"/>
            <a:r>
              <a:rPr lang="en-CA" sz="3600" dirty="0">
                <a:cs typeface="Calibri"/>
              </a:rPr>
              <a:t>To add insult to injury, when the government tabled its new budget on March 25, 2021, it announced that COVID premiums would end in August 2021 and it did not allocate the amounts needed to maintain health and social services for Quebecers at current levels</a:t>
            </a:r>
          </a:p>
        </p:txBody>
      </p:sp>
    </p:spTree>
    <p:extLst>
      <p:ext uri="{BB962C8B-B14F-4D97-AF65-F5344CB8AC3E}">
        <p14:creationId xmlns:p14="http://schemas.microsoft.com/office/powerpoint/2010/main" val="4224846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5960231-CCB8-48CE-9758-DE1D2C1FD8D4}"/>
              </a:ext>
            </a:extLst>
          </p:cNvPr>
          <p:cNvPicPr>
            <a:picLocks noGrp="1" noChangeAspect="1"/>
          </p:cNvPicPr>
          <p:nvPr>
            <p:ph idx="1"/>
            <p:custDataLst>
              <p:tags r:id="rId1"/>
            </p:custDataLst>
          </p:nvPr>
        </p:nvPicPr>
        <p:blipFill>
          <a:blip r:embed="rId6"/>
          <a:srcRect b="19"/>
          <a:stretch>
            <a:fillRect/>
          </a:stretch>
        </p:blipFill>
        <p:spPr>
          <a:xfrm>
            <a:off x="20" y="1282"/>
            <a:ext cx="12191980" cy="6856718"/>
          </a:xfrm>
          <a:prstGeom prst="rect">
            <a:avLst/>
          </a:prstGeom>
        </p:spPr>
      </p:pic>
      <p:sp>
        <p:nvSpPr>
          <p:cNvPr id="9" name="Espace réservé du contenu 2">
            <a:extLst>
              <a:ext uri="{FF2B5EF4-FFF2-40B4-BE49-F238E27FC236}">
                <a16:creationId xmlns:a16="http://schemas.microsoft.com/office/drawing/2014/main" id="{10DCEF80-F779-4E6E-BF11-70BF8C609E43}"/>
              </a:ext>
            </a:extLst>
          </p:cNvPr>
          <p:cNvSpPr txBox="1"/>
          <p:nvPr>
            <p:custDataLst>
              <p:tags r:id="rId2"/>
            </p:custDataLst>
          </p:nvPr>
        </p:nvSpPr>
        <p:spPr>
          <a:xfrm>
            <a:off x="315238" y="1694947"/>
            <a:ext cx="11561523" cy="4503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fr-CA" sz="2000" dirty="0"/>
          </a:p>
        </p:txBody>
      </p:sp>
      <p:sp>
        <p:nvSpPr>
          <p:cNvPr id="4" name="Rectangle 3">
            <a:extLst>
              <a:ext uri="{FF2B5EF4-FFF2-40B4-BE49-F238E27FC236}">
                <a16:creationId xmlns:a16="http://schemas.microsoft.com/office/drawing/2014/main" id="{496B85D0-DD64-4CDE-818D-4014B4AB4479}"/>
              </a:ext>
            </a:extLst>
          </p:cNvPr>
          <p:cNvSpPr/>
          <p:nvPr>
            <p:custDataLst>
              <p:tags r:id="rId3"/>
            </p:custDataLst>
          </p:nvPr>
        </p:nvSpPr>
        <p:spPr>
          <a:xfrm>
            <a:off x="288099" y="327094"/>
            <a:ext cx="9164945" cy="707886"/>
          </a:xfrm>
          <a:prstGeom prst="rect">
            <a:avLst/>
          </a:prstGeom>
        </p:spPr>
        <p:txBody>
          <a:bodyPr wrap="none">
            <a:spAutoFit/>
          </a:bodyPr>
          <a:lstStyle/>
          <a:p>
            <a:r>
              <a:rPr lang="en-CA" sz="4000" b="1" dirty="0">
                <a:solidFill>
                  <a:schemeClr val="bg1"/>
                </a:solidFill>
              </a:rPr>
              <a:t>GOVERNMENT OFFER OF MARCH 31, 2021</a:t>
            </a:r>
          </a:p>
        </p:txBody>
      </p:sp>
      <p:sp>
        <p:nvSpPr>
          <p:cNvPr id="2" name="Rectangle 1">
            <a:extLst>
              <a:ext uri="{FF2B5EF4-FFF2-40B4-BE49-F238E27FC236}">
                <a16:creationId xmlns:a16="http://schemas.microsoft.com/office/drawing/2014/main" id="{B042C7DF-0013-4B42-AE00-A5C07CC8E889}"/>
              </a:ext>
            </a:extLst>
          </p:cNvPr>
          <p:cNvSpPr/>
          <p:nvPr>
            <p:custDataLst>
              <p:tags r:id="rId4"/>
            </p:custDataLst>
          </p:nvPr>
        </p:nvSpPr>
        <p:spPr>
          <a:xfrm>
            <a:off x="315238" y="3039519"/>
            <a:ext cx="11561523" cy="2286000"/>
          </a:xfrm>
          <a:prstGeom prst="rect">
            <a:avLst/>
          </a:prstGeom>
        </p:spPr>
        <p:txBody>
          <a:bodyPr wrap="square">
            <a:spAutoFit/>
          </a:bodyPr>
          <a:lstStyle/>
          <a:p>
            <a:pPr lvl="1" algn="ctr"/>
            <a:r>
              <a:rPr lang="en-CA" sz="7200" dirty="0">
                <a:cs typeface="Calibri"/>
              </a:rPr>
              <a:t>The government's contempt must stop!</a:t>
            </a:r>
          </a:p>
        </p:txBody>
      </p:sp>
    </p:spTree>
    <p:extLst>
      <p:ext uri="{BB962C8B-B14F-4D97-AF65-F5344CB8AC3E}">
        <p14:creationId xmlns:p14="http://schemas.microsoft.com/office/powerpoint/2010/main" val="3721692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71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21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79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43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7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98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interne" ma:contentTypeID="0x010100F0D213D639572644A7977402F58A32860100EA3F4B5D177A9B47995D05D674B84607" ma:contentTypeVersion="32" ma:contentTypeDescription="" ma:contentTypeScope="" ma:versionID="d3f9570d2aee95a76f692078310464dd">
  <xsd:schema xmlns:xsd="http://www.w3.org/2001/XMLSchema" xmlns:xs="http://www.w3.org/2001/XMLSchema" xmlns:p="http://schemas.microsoft.com/office/2006/metadata/properties" xmlns:ns2="96176e4b-b08f-4b50-8ddd-e03030f0860e" xmlns:ns3="ed02cedf-8cf3-41a5-ab2b-828af043cd37" targetNamespace="http://schemas.microsoft.com/office/2006/metadata/properties" ma:root="true" ma:fieldsID="99798be1d5b2958c9dfea9cf9f6b11e0" ns2:_="" ns3:_="">
    <xsd:import namespace="96176e4b-b08f-4b50-8ddd-e03030f0860e"/>
    <xsd:import namespace="ed02cedf-8cf3-41a5-ab2b-828af043cd37"/>
    <xsd:element name="properties">
      <xsd:complexType>
        <xsd:sequence>
          <xsd:element name="documentManagement">
            <xsd:complexType>
              <xsd:all>
                <xsd:element ref="ns2:Type_x0020_de_x0020_document_x0020_2" minOccurs="0"/>
                <xsd:element ref="ns2:Dossier_x0020_principal" minOccurs="0"/>
                <xsd:element ref="ns2:État_x0020_du_x0020_doc1" minOccurs="0"/>
                <xsd:element ref="ns2:Organisation" minOccurs="0"/>
                <xsd:element ref="ns2:Autres_x0020_informations" minOccurs="0"/>
                <xsd:element ref="ns2:TaxCatchAllLabel" minOccurs="0"/>
                <xsd:element ref="ns2:TaxCatchAll" minOccurs="0"/>
                <xsd:element ref="ns2:SharedWithUsers" minOccurs="0"/>
                <xsd:element ref="ns2:SharedWithDetail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Flow_SignoffStatus" minOccurs="0"/>
                <xsd:element ref="ns3:MediaServiceAutoKeyPoints" minOccurs="0"/>
                <xsd:element ref="ns3:MediaServiceKeyPoints" minOccurs="0"/>
                <xsd:element ref="ns3:Shor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176e4b-b08f-4b50-8ddd-e03030f0860e" elementFormDefault="qualified">
    <xsd:import namespace="http://schemas.microsoft.com/office/2006/documentManagement/types"/>
    <xsd:import namespace="http://schemas.microsoft.com/office/infopath/2007/PartnerControls"/>
    <xsd:element name="Type_x0020_de_x0020_document_x0020_2" ma:index="1" nillable="true" ma:displayName="Type de document 2" ma:default="Indéterminé" ma:format="Dropdown" ma:indexed="true" ma:internalName="Type_x0020_de_x0020_document_x0020_2">
      <xsd:simpleType>
        <xsd:restriction base="dms:Choice">
          <xsd:enumeration value="Indéterminé"/>
          <xsd:enumeration value="Accréditation"/>
          <xsd:enumeration value="Aide-mémoire"/>
          <xsd:enumeration value="Allocution"/>
          <xsd:enumeration value="Analyse"/>
          <xsd:enumeration value="Argumentaire"/>
          <xsd:enumeration value="Article de journal"/>
          <xsd:enumeration value="Article de loi"/>
          <xsd:enumeration value="Article de référence"/>
          <xsd:enumeration value="Article scientifique"/>
          <xsd:enumeration value="Avis"/>
          <xsd:enumeration value="Avis fiscal"/>
          <xsd:enumeration value="Avis juridique"/>
          <xsd:enumeration value="Base de données"/>
          <xsd:enumeration value="Bilan"/>
          <xsd:enumeration value="Brochure"/>
          <xsd:enumeration value="Calcul"/>
          <xsd:enumeration value="Calendrier"/>
          <xsd:enumeration value="Carte d'affaire"/>
          <xsd:enumeration value="Carte géographique"/>
          <xsd:enumeration value="Cocarde"/>
          <xsd:enumeration value="Communiqué de presse"/>
          <xsd:enumeration value="Conjoncture"/>
          <xsd:enumeration value="Consensus"/>
          <xsd:enumeration value="Consultation"/>
          <xsd:enumeration value="Convention collective"/>
          <xsd:enumeration value="Convocation"/>
          <xsd:enumeration value="Convocation de presse"/>
          <xsd:enumeration value="Coordonnées"/>
          <xsd:enumeration value="Correspondance"/>
          <xsd:enumeration value="Dépliant"/>
          <xsd:enumeration value="Demandes patronales"/>
          <xsd:enumeration value="Demandes syndicales"/>
          <xsd:enumeration value="Doctrine"/>
          <xsd:enumeration value="Document de référence"/>
          <xsd:enumeration value="Dossier de presse"/>
          <xsd:enumeration value="Entente"/>
          <xsd:enumeration value="Étiquette"/>
          <xsd:enumeration value="Étude"/>
          <xsd:enumeration value="Formulaire"/>
          <xsd:enumeration value="Graphique"/>
          <xsd:enumeration value="Graphisme"/>
          <xsd:enumeration value="Guide de consultation"/>
          <xsd:enumeration value="Guide de formation"/>
          <xsd:enumeration value="Guide de participation"/>
          <xsd:enumeration value="Guide de travail"/>
          <xsd:enumeration value="Horaire"/>
          <xsd:enumeration value="Illustration"/>
          <xsd:enumeration value="Image"/>
          <xsd:enumeration value="Infolettre"/>
          <xsd:enumeration value="Info-négo"/>
          <xsd:enumeration value="IPC"/>
          <xsd:enumeration value="Invitation"/>
          <xsd:enumeration value="Journal"/>
          <xsd:enumeration value="Jugement-décision"/>
          <xsd:enumeration value="Jurisprudence"/>
          <xsd:enumeration value="Lettre"/>
          <xsd:enumeration value="Lettre administrative"/>
          <xsd:enumeration value="Lettre d'entente"/>
          <xsd:enumeration value="Lettre ouverte"/>
          <xsd:enumeration value="Liste"/>
          <xsd:enumeration value="Logo"/>
          <xsd:enumeration value="Loi"/>
          <xsd:enumeration value="Mandat"/>
          <xsd:enumeration value="Mémoire"/>
          <xsd:enumeration value="Mise au jeu"/>
          <xsd:enumeration value="Modèle"/>
          <xsd:enumeration value="Note"/>
          <xsd:enumeration value="Note administrative"/>
          <xsd:enumeration value="Note de réunion"/>
          <xsd:enumeration value="Ordre du jour"/>
          <xsd:enumeration value="Organigramme"/>
          <xsd:enumeration value="Orientation"/>
          <xsd:enumeration value="Outil de mobilisation"/>
          <xsd:enumeration value="Outil logistique"/>
          <xsd:enumeration value="Plan d'action"/>
          <xsd:enumeration value="Plan de classification"/>
          <xsd:enumeration value="Plan de communication"/>
          <xsd:enumeration value="Plan de mobilisation"/>
          <xsd:enumeration value="Plan de travail"/>
          <xsd:enumeration value="Plan logistique"/>
          <xsd:enumeration value="Politique"/>
          <xsd:enumeration value="Présentation"/>
          <xsd:enumeration value="Procédure"/>
          <xsd:enumeration value="Procès verbal"/>
          <xsd:enumeration value="Programme"/>
          <xsd:enumeration value="Projet de loi"/>
          <xsd:enumeration value="Projet pilote"/>
          <xsd:enumeration value="Promotion"/>
          <xsd:enumeration value="Proposition"/>
          <xsd:enumeration value="Protocole"/>
          <xsd:enumeration value="Publicité"/>
          <xsd:enumeration value="Rapport"/>
          <xsd:enumeration value="Recherche"/>
          <xsd:enumeration value="Recommandation"/>
          <xsd:enumeration value="Règlement"/>
          <xsd:enumeration value="Revue de presse"/>
          <xsd:enumeration value="Signature"/>
          <xsd:enumeration value="Statuts et règlements"/>
          <xsd:enumeration value="Stratégie"/>
          <xsd:enumeration value="Tableau"/>
          <xsd:enumeration value="Tract"/>
          <xsd:enumeration value="Vidéo"/>
          <xsd:enumeration value="Visuel de campagne"/>
          <xsd:enumeration value="Web"/>
        </xsd:restriction>
      </xsd:simpleType>
    </xsd:element>
    <xsd:element name="Dossier_x0020_principal" ma:index="2" nillable="true" ma:displayName="Dossier principal" ma:default="Indéterminé" ma:format="Dropdown" ma:indexed="true" ma:internalName="Dossier_x0020_principal">
      <xsd:simpleType>
        <xsd:restriction base="dms:Choice">
          <xsd:enumeration value="Indéterminé"/>
          <xsd:enumeration value="Aéronautique et IMQ"/>
          <xsd:enumeration value="Alliances"/>
          <xsd:enumeration value="Assurances collectives"/>
          <xsd:enumeration value="Attraction-rétention"/>
          <xsd:enumeration value="Avocats"/>
          <xsd:enumeration value="Bilans de négo"/>
          <xsd:enumeration value="Campagne de valorisation (Merci)"/>
          <xsd:enumeration value="Clause PIB"/>
          <xsd:enumeration value="Comités interrondes"/>
          <xsd:enumeration value="Conditions de travail (Loi 142)"/>
          <xsd:enumeration value="Conditions salariales"/>
          <xsd:enumeration value="Conjoncture"/>
          <xsd:enumeration value="Conseillers pédagogiques"/>
          <xsd:enumeration value="Consultation large (Avant tout, la parole est à vous))"/>
          <xsd:enumeration value="Consultation sur les demandes de table centrale"/>
          <xsd:enumeration value="Coordination du travail"/>
          <xsd:enumeration value="Coordination de la négociation"/>
          <xsd:enumeration value="Déplacements (kilométrage)"/>
          <xsd:enumeration value="Disparités régionales"/>
          <xsd:enumeration value="Droits parentaux"/>
          <xsd:enumeration value="Équité salariale"/>
          <xsd:enumeration value="Finances publiques"/>
          <xsd:enumeration value="Forum ouvert"/>
          <xsd:enumeration value="Front commun"/>
          <xsd:enumeration value="Grève"/>
          <xsd:enumeration value="Histoire du mouvement syndical"/>
          <xsd:enumeration value="Information et opinion publique"/>
          <xsd:enumeration value="Instance conjointe-rassemblement"/>
          <xsd:enumeration value="Instances conjointes des 5 et 6 février"/>
          <xsd:enumeration value="Instances conjointes de 10 et 11 avril 2019"/>
          <xsd:enumeration value="Intersectoriel"/>
          <xsd:enumeration value="Libérations"/>
          <xsd:enumeration value="Lock-out"/>
          <xsd:enumeration value="Loi spéciale"/>
          <xsd:enumeration value="Mobilisation"/>
          <xsd:enumeration value="Mobilité de la main-d'oeuvre"/>
          <xsd:enumeration value="Modifications aux conventions"/>
          <xsd:enumeration value="Nomenclature SSS"/>
          <xsd:enumeration value="Organismes gouvernementaux"/>
          <xsd:enumeration value="Ouvriers spécialisés"/>
          <xsd:enumeration value="Partenariats public-privé (PPP)"/>
          <xsd:enumeration value="Précarité"/>
          <xsd:enumeration value="Préposés aux bénéficiaires (PAB)"/>
          <xsd:enumeration value="Privatisation"/>
          <xsd:enumeration value="Psychologues"/>
          <xsd:enumeration value="Relativité salariale"/>
          <xsd:enumeration value="Reconnaissance de l'expérience"/>
          <xsd:enumeration value="Régime de négociation"/>
          <xsd:enumeration value="Rémunération globale"/>
          <xsd:enumeration value="Retour au travail"/>
          <xsd:enumeration value="RREGOP"/>
          <xsd:enumeration value="Salaires"/>
          <xsd:enumeration value="Salariés élèves"/>
          <xsd:enumeration value="Secrétaires juridiques"/>
          <xsd:enumeration value="Services essentiels"/>
          <xsd:enumeration value="Surcharge"/>
          <xsd:enumeration value="Table centrale"/>
          <xsd:enumeration value="Tables sectorielles"/>
          <xsd:enumeration value="Thème CSN (S'unir. Agir. Gagner.)"/>
          <xsd:enumeration value="Vacances"/>
        </xsd:restriction>
      </xsd:simpleType>
    </xsd:element>
    <xsd:element name="État_x0020_du_x0020_doc1" ma:index="3" nillable="true" ma:displayName="État du doc" ma:default="en travail" ma:format="Dropdown" ma:internalName="_x00c9_tat_x0020_du_x0020_doc1">
      <xsd:simpleType>
        <xsd:restriction base="dms:Choice">
          <xsd:enumeration value="en travail"/>
          <xsd:enumeration value="en révision"/>
          <xsd:enumeration value="final"/>
        </xsd:restriction>
      </xsd:simpleType>
    </xsd:element>
    <xsd:element name="Organisation" ma:index="4" nillable="true" ma:displayName="Organisation" ma:default="CCSPP" ma:format="Dropdown" ma:indexed="true" ma:internalName="Organisation">
      <xsd:simpleType>
        <xsd:restriction base="dms:Choice">
          <xsd:enumeration value="CCSPP"/>
          <xsd:enumeration value="Aide juridique"/>
          <xsd:enumeration value="APTS"/>
          <xsd:enumeration value="Comité de la rémunération des procureurs aux poursuites criminelles et pénales"/>
          <xsd:enumeration value="Comité de pilotage"/>
          <xsd:enumeration value="Comité patronal pour l'aide juridique"/>
          <xsd:enumeration value="Comité régional de mobilisation (CRM)"/>
          <xsd:enumeration value="Conférence des arbitres - sentences arbitrales"/>
          <xsd:enumeration value="Conseil central (CC)"/>
          <xsd:enumeration value="Cour supérieure"/>
          <xsd:enumeration value="Cour d'appel"/>
          <xsd:enumeration value="Cour suprême"/>
          <xsd:enumeration value="CPNC"/>
          <xsd:enumeration value="CPNCA"/>
          <xsd:enumeration value="CPNCF"/>
          <xsd:enumeration value="CPNSSS"/>
          <xsd:enumeration value="CSN"/>
          <xsd:enumeration value="CSQ"/>
          <xsd:enumeration value="Directeur des poursuites criminelles et pénales"/>
          <xsd:enumeration value="FAE"/>
          <xsd:enumeration value="FEESP"/>
          <xsd:enumeration value="FIQ"/>
          <xsd:enumeration value="FNEEQ"/>
          <xsd:enumeration value="FP"/>
          <xsd:enumeration value="Front commun"/>
          <xsd:enumeration value="FSSS"/>
          <xsd:enumeration value="FTQ"/>
          <xsd:enumeration value="Gouvernement du Québec"/>
          <xsd:enumeration value="ISQ"/>
          <xsd:enumeration value="Normandin Beaudry"/>
          <xsd:enumeration value="RIO"/>
          <xsd:enumeration value="SAMVR"/>
          <xsd:enumeration value="Secrétariat du Conseil du trésor"/>
          <xsd:enumeration value="Service des communications"/>
          <xsd:enumeration value="Service juridique"/>
          <xsd:enumeration value="Tribunal administratif du travail (TAT)"/>
          <xsd:enumeration value="Service de la syndicalisation"/>
          <xsd:enumeration value="SFPQ"/>
          <xsd:enumeration value="SPGQ"/>
          <xsd:enumeration value="Traversiers"/>
          <xsd:enumeration value="Urgence santé"/>
        </xsd:restriction>
      </xsd:simpleType>
    </xsd:element>
    <xsd:element name="Autres_x0020_informations" ma:index="5" nillable="true" ma:displayName="Autres informations" ma:internalName="Autres_x0020_informations">
      <xsd:simpleType>
        <xsd:restriction base="dms:Note">
          <xsd:maxLength value="255"/>
        </xsd:restriction>
      </xsd:simpleType>
    </xsd:element>
    <xsd:element name="TaxCatchAllLabel" ma:index="9" nillable="true" ma:displayName="Taxonomy Catch All Column1" ma:hidden="true" ma:list="{d0b4b0ec-4995-4b0b-81b3-48bf3248ae5a}" ma:internalName="TaxCatchAllLabel" ma:readOnly="true" ma:showField="CatchAllDataLabel" ma:web="96176e4b-b08f-4b50-8ddd-e03030f0860e">
      <xsd:complexType>
        <xsd:complexContent>
          <xsd:extension base="dms:MultiChoiceLookup">
            <xsd:sequence>
              <xsd:element name="Value" type="dms:Lookup" maxOccurs="unbounded" minOccurs="0" nillable="true"/>
            </xsd:sequence>
          </xsd:extension>
        </xsd:complexContent>
      </xsd:complexType>
    </xsd:element>
    <xsd:element name="TaxCatchAll" ma:index="14" nillable="true" ma:displayName="Taxonomy Catch All Column" ma:hidden="true" ma:list="{d0b4b0ec-4995-4b0b-81b3-48bf3248ae5a}" ma:internalName="TaxCatchAll" ma:showField="CatchAllData" ma:web="96176e4b-b08f-4b50-8ddd-e03030f0860e">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02cedf-8cf3-41a5-ab2b-828af043cd37" elementFormDefault="qualified">
    <xsd:import namespace="http://schemas.microsoft.com/office/2006/documentManagement/types"/>
    <xsd:import namespace="http://schemas.microsoft.com/office/infopath/2007/PartnerControls"/>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Flow_SignoffStatus" ma:index="22" nillable="true" ma:displayName="État de validation" ma:internalName="_x00c9_tat_x0020_de_x0020_validation">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ShortURL" ma:index="25" nillable="true" ma:displayName="Short URL" ma:format="Dropdown" ma:internalName="ShortURL">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ype_x0020_de_x0020_document_x0020_2 xmlns="96176e4b-b08f-4b50-8ddd-e03030f0860e">Indéterminé</Type_x0020_de_x0020_document_x0020_2>
    <État_x0020_du_x0020_doc1 xmlns="96176e4b-b08f-4b50-8ddd-e03030f0860e">en travail</État_x0020_du_x0020_doc1>
    <Organisation xmlns="96176e4b-b08f-4b50-8ddd-e03030f0860e">CCSPP</Organisation>
    <Dossier_x0020_principal xmlns="96176e4b-b08f-4b50-8ddd-e03030f0860e">Indéterminé</Dossier_x0020_principal>
    <_Flow_SignoffStatus xmlns="ed02cedf-8cf3-41a5-ab2b-828af043cd37" xsi:nil="true"/>
    <TaxCatchAll xmlns="96176e4b-b08f-4b50-8ddd-e03030f0860e"/>
    <Autres_x0020_informations xmlns="96176e4b-b08f-4b50-8ddd-e03030f0860e" xsi:nil="true"/>
    <ShortURL xmlns="ed02cedf-8cf3-41a5-ab2b-828af043cd3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2F514-F4D4-4D6E-B6E4-08477A36B1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176e4b-b08f-4b50-8ddd-e03030f0860e"/>
    <ds:schemaRef ds:uri="ed02cedf-8cf3-41a5-ab2b-828af043cd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8E8178-156B-4AA9-BD39-FB713E580F2F}">
  <ds:schemaRefs>
    <ds:schemaRef ds:uri="http://schemas.microsoft.com/office/2006/metadata/properties"/>
    <ds:schemaRef ds:uri="http://schemas.microsoft.com/office/infopath/2007/PartnerControls"/>
    <ds:schemaRef ds:uri="96176e4b-b08f-4b50-8ddd-e03030f0860e"/>
    <ds:schemaRef ds:uri="ed02cedf-8cf3-41a5-ab2b-828af043cd37"/>
  </ds:schemaRefs>
</ds:datastoreItem>
</file>

<file path=customXml/itemProps3.xml><?xml version="1.0" encoding="utf-8"?>
<ds:datastoreItem xmlns:ds="http://schemas.openxmlformats.org/officeDocument/2006/customXml" ds:itemID="{D42359AF-2207-48E0-A33A-FEAE8BAEC4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TotalTime>
  <Words>1632</Words>
  <Application>Microsoft Office PowerPoint</Application>
  <PresentationFormat>Grand écran</PresentationFormat>
  <Paragraphs>142</Paragraphs>
  <Slides>35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35</vt:i4>
      </vt:variant>
    </vt:vector>
  </HeadingPairs>
  <TitlesOfParts>
    <vt:vector size="39"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 Grégoire</dc:creator>
  <cp:lastModifiedBy>Jennifer Paquette</cp:lastModifiedBy>
  <cp:revision>4</cp:revision>
  <dcterms:created xsi:type="dcterms:W3CDTF">2021-04-15T12:11:55Z</dcterms:created>
  <dcterms:modified xsi:type="dcterms:W3CDTF">2021-04-16T14:09:32Z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0x010100F0D213D639572644A7977402F58A32860100EA3F4B5D177A9B47995D05D674B84607</vt:lpwstr>
  </property>
</Properties>
</file>