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7" r:id="rId12"/>
    <p:sldId id="268" r:id="rId13"/>
    <p:sldId id="269" r:id="rId14"/>
    <p:sldId id="273" r:id="rId15"/>
    <p:sldId id="274" r:id="rId16"/>
    <p:sldId id="276" r:id="rId17"/>
    <p:sldId id="277" r:id="rId18"/>
    <p:sldId id="278" r:id="rId19"/>
    <p:sldId id="284" r:id="rId20"/>
    <p:sldId id="285" r:id="rId21"/>
    <p:sldId id="286" r:id="rId22"/>
    <p:sldId id="287" r:id="rId23"/>
    <p:sldId id="293" r:id="rId24"/>
    <p:sldId id="294" r:id="rId25"/>
    <p:sldId id="29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4"/>
    <p:restoredTop sz="96327"/>
  </p:normalViewPr>
  <p:slideViewPr>
    <p:cSldViewPr snapToGrid="0" snapToObjects="1">
      <p:cViewPr varScale="1">
        <p:scale>
          <a:sx n="77" d="100"/>
          <a:sy n="77" d="100"/>
        </p:scale>
        <p:origin x="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p:cNvSpPr>
            <a:spLocks noGrp="1"/>
          </p:cNvSpPr>
          <p:nvPr>
            <p:ph type="dt" sz="half" idx="10"/>
          </p:nvPr>
        </p:nvSpPr>
        <p:spPr/>
        <p:txBody>
          <a:bodyPr/>
          <a:lstStyle/>
          <a:p>
            <a:fld id="{8266CE7F-ADBA-2544-B3D3-127D89391296}"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CA"/>
              <a:t>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e la date 3"/>
          <p:cNvSpPr>
            <a:spLocks noGrp="1"/>
          </p:cNvSpPr>
          <p:nvPr>
            <p:ph type="dt" sz="half" idx="10"/>
          </p:nvPr>
        </p:nvSpPr>
        <p:spPr/>
        <p:txBody>
          <a:bodyPr/>
          <a:lstStyle/>
          <a:p>
            <a:fld id="{8266CE7F-ADBA-2544-B3D3-127D89391296}"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724900" y="365125"/>
            <a:ext cx="2628900" cy="5811838"/>
          </a:xfrm>
        </p:spPr>
        <p:txBody>
          <a:bodyPr vert="eaVert"/>
          <a:lstStyle/>
          <a:p>
            <a:r>
              <a:rPr lang="fr-CA"/>
              <a:t>Modifier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e la date 3"/>
          <p:cNvSpPr>
            <a:spLocks noGrp="1"/>
          </p:cNvSpPr>
          <p:nvPr>
            <p:ph type="dt" sz="half" idx="10"/>
          </p:nvPr>
        </p:nvSpPr>
        <p:spPr/>
        <p:txBody>
          <a:bodyPr/>
          <a:lstStyle/>
          <a:p>
            <a:fld id="{8266CE7F-ADBA-2544-B3D3-127D89391296}"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CA"/>
              <a:t>Modifier le style du titre</a:t>
            </a:r>
            <a:endParaRPr lang="fr-FR"/>
          </a:p>
        </p:txBody>
      </p:sp>
      <p:sp>
        <p:nvSpPr>
          <p:cNvPr id="3" name="Espace réservé du contenu 2"/>
          <p:cNvSpPr>
            <a:spLocks noGrp="1"/>
          </p:cNvSpPr>
          <p:nvPr>
            <p:ph idx="1" hasCustomPrompt="1"/>
          </p:nvPr>
        </p:nvSpPr>
        <p:spPr/>
        <p:txBody>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e la date 3"/>
          <p:cNvSpPr>
            <a:spLocks noGrp="1"/>
          </p:cNvSpPr>
          <p:nvPr>
            <p:ph type="dt" sz="half" idx="10"/>
          </p:nvPr>
        </p:nvSpPr>
        <p:spPr/>
        <p:txBody>
          <a:bodyPr/>
          <a:lstStyle/>
          <a:p>
            <a:fld id="{8266CE7F-ADBA-2544-B3D3-127D89391296}"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endParaRPr lang="fr-CA"/>
          </a:p>
        </p:txBody>
      </p:sp>
      <p:sp>
        <p:nvSpPr>
          <p:cNvPr id="4" name="Espace réservé de la date 3"/>
          <p:cNvSpPr>
            <a:spLocks noGrp="1"/>
          </p:cNvSpPr>
          <p:nvPr>
            <p:ph type="dt" sz="half" idx="10"/>
          </p:nvPr>
        </p:nvSpPr>
        <p:spPr/>
        <p:txBody>
          <a:bodyPr/>
          <a:lstStyle/>
          <a:p>
            <a:fld id="{8266CE7F-ADBA-2544-B3D3-127D89391296}"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CA"/>
              <a:t>Modifier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5" name="Espace réservé de la date 4"/>
          <p:cNvSpPr>
            <a:spLocks noGrp="1"/>
          </p:cNvSpPr>
          <p:nvPr>
            <p:ph type="dt" sz="half" idx="10"/>
          </p:nvPr>
        </p:nvSpPr>
        <p:spPr/>
        <p:txBody>
          <a:bodyPr/>
          <a:lstStyle/>
          <a:p>
            <a:fld id="{8266CE7F-ADBA-2544-B3D3-127D89391296}"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9788" y="365125"/>
            <a:ext cx="10515600" cy="1325563"/>
          </a:xfrm>
        </p:spPr>
        <p:txBody>
          <a:bodyPr/>
          <a:lstStyle/>
          <a:p>
            <a:r>
              <a:rPr lang="fr-CA"/>
              <a:t>Modifier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endParaRPr lang="fr-CA"/>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endParaRPr lang="fr-CA"/>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7" name="Espace réservé de la date 6"/>
          <p:cNvSpPr>
            <a:spLocks noGrp="1"/>
          </p:cNvSpPr>
          <p:nvPr>
            <p:ph type="dt" sz="half" idx="10"/>
          </p:nvPr>
        </p:nvSpPr>
        <p:spPr/>
        <p:txBody>
          <a:bodyPr/>
          <a:lstStyle/>
          <a:p>
            <a:fld id="{8266CE7F-ADBA-2544-B3D3-127D89391296}"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CA"/>
              <a:t>Modifier le style du titre</a:t>
            </a:r>
            <a:endParaRPr lang="fr-FR"/>
          </a:p>
        </p:txBody>
      </p:sp>
      <p:sp>
        <p:nvSpPr>
          <p:cNvPr id="3" name="Espace réservé de la date 2"/>
          <p:cNvSpPr>
            <a:spLocks noGrp="1"/>
          </p:cNvSpPr>
          <p:nvPr>
            <p:ph type="dt" sz="half" idx="10"/>
          </p:nvPr>
        </p:nvSpPr>
        <p:spPr/>
        <p:txBody>
          <a:bodyPr/>
          <a:lstStyle/>
          <a:p>
            <a:fld id="{8266CE7F-ADBA-2544-B3D3-127D89391296}"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66CE7F-ADBA-2544-B3D3-127D89391296}"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endParaRPr lang="fr-CA"/>
          </a:p>
        </p:txBody>
      </p:sp>
      <p:sp>
        <p:nvSpPr>
          <p:cNvPr id="5" name="Espace réservé de la date 4"/>
          <p:cNvSpPr>
            <a:spLocks noGrp="1"/>
          </p:cNvSpPr>
          <p:nvPr>
            <p:ph type="dt" sz="half" idx="10"/>
          </p:nvPr>
        </p:nvSpPr>
        <p:spPr/>
        <p:txBody>
          <a:bodyPr/>
          <a:lstStyle/>
          <a:p>
            <a:fld id="{8266CE7F-ADBA-2544-B3D3-127D89391296}"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endParaRPr lang="fr-CA"/>
          </a:p>
        </p:txBody>
      </p:sp>
      <p:sp>
        <p:nvSpPr>
          <p:cNvPr id="5" name="Espace réservé de la date 4"/>
          <p:cNvSpPr>
            <a:spLocks noGrp="1"/>
          </p:cNvSpPr>
          <p:nvPr>
            <p:ph type="dt" sz="half" idx="10"/>
          </p:nvPr>
        </p:nvSpPr>
        <p:spPr/>
        <p:txBody>
          <a:bodyPr/>
          <a:lstStyle/>
          <a:p>
            <a:fld id="{8266CE7F-ADBA-2544-B3D3-127D89391296}"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239156-BDE6-1042-B6E7-4850E306927C}"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endParaRPr lang="fr-CA"/>
          </a:p>
          <a:p>
            <a:pPr lvl="1"/>
            <a:r>
              <a:rPr lang="fr-CA"/>
              <a:t>Deuxième niveau</a:t>
            </a:r>
            <a:endParaRPr lang="fr-CA"/>
          </a:p>
          <a:p>
            <a:pPr lvl="2"/>
            <a:r>
              <a:rPr lang="fr-CA"/>
              <a:t>Troisième niveau</a:t>
            </a:r>
            <a:endParaRPr lang="fr-CA"/>
          </a:p>
          <a:p>
            <a:pPr lvl="3"/>
            <a:r>
              <a:rPr lang="fr-CA"/>
              <a:t>Quatrième niveau</a:t>
            </a:r>
            <a:endParaRPr lang="fr-CA"/>
          </a:p>
          <a:p>
            <a:pPr lvl="4"/>
            <a:r>
              <a:rPr lang="fr-CA"/>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6CE7F-ADBA-2544-B3D3-127D89391296}"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39156-BDE6-1042-B6E7-4850E306927C}"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3.png"/><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3.png"/><Relationship Id="rId2" Type="http://schemas.openxmlformats.org/officeDocument/2006/relationships/tags" Target="../tags/tag26.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13.png"/><Relationship Id="rId2" Type="http://schemas.openxmlformats.org/officeDocument/2006/relationships/tags" Target="../tags/tag34.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3.png"/><Relationship Id="rId2" Type="http://schemas.openxmlformats.org/officeDocument/2006/relationships/tags" Target="../tags/tag38.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3.png"/><Relationship Id="rId2" Type="http://schemas.openxmlformats.org/officeDocument/2006/relationships/tags" Target="../tags/tag48.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7" name="Titre 1"/>
          <p:cNvSpPr txBox="1"/>
          <p:nvPr>
            <p:custDataLst>
              <p:tags r:id="rId4"/>
            </p:custDataLst>
          </p:nvPr>
        </p:nvSpPr>
        <p:spPr>
          <a:xfrm>
            <a:off x="1524000" y="1917853"/>
            <a:ext cx="9144000" cy="3026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6000" b="1" dirty="0">
                <a:solidFill>
                  <a:srgbClr val="0385CE"/>
                </a:solidFill>
                <a:latin typeface="+mn-lt"/>
                <a:cs typeface="Arial Black" panose="020B0A04020102020204" pitchFamily="34" charset="0"/>
              </a:rPr>
              <a:t>RAPPORT DE NÉGOCIATION DE LA TABLE SECTORIELLE</a:t>
            </a:r>
            <a:endParaRPr lang="fr-FR" sz="6000" b="1" dirty="0">
              <a:solidFill>
                <a:srgbClr val="0385CE"/>
              </a:solidFill>
              <a:latin typeface="+mn-lt"/>
              <a:cs typeface="Arial Black" panose="020B0A04020102020204" pitchFamily="34" charset="0"/>
            </a:endParaRPr>
          </a:p>
        </p:txBody>
      </p:sp>
      <p:sp>
        <p:nvSpPr>
          <p:cNvPr id="8" name="Sous-titre 2"/>
          <p:cNvSpPr txBox="1"/>
          <p:nvPr>
            <p:custDataLst>
              <p:tags r:id="rId5"/>
            </p:custDataLst>
          </p:nvPr>
        </p:nvSpPr>
        <p:spPr>
          <a:xfrm>
            <a:off x="1524000" y="4532688"/>
            <a:ext cx="9144000" cy="823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cs typeface="Arial" panose="020B0604020202020204" pitchFamily="34" charset="0"/>
              </a:rPr>
              <a:t>PRINTEMPS 2021</a:t>
            </a:r>
            <a:endParaRPr lang="fr-FR" sz="3200" b="1" dirty="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938166"/>
            <a:ext cx="115615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A" sz="3000" dirty="0">
                <a:cs typeface="Arial" panose="020B0604020202020204" pitchFamily="34" charset="0"/>
              </a:rPr>
              <a:t>Dépôt du projet de négociation syndical le 29 octobre 2019</a:t>
            </a:r>
            <a:endParaRPr lang="fr-CA" sz="3000" dirty="0">
              <a:cs typeface="Arial" panose="020B0604020202020204" pitchFamily="34" charset="0"/>
            </a:endParaRPr>
          </a:p>
          <a:p>
            <a:pPr>
              <a:lnSpc>
                <a:spcPct val="100000"/>
              </a:lnSpc>
            </a:pPr>
            <a:r>
              <a:rPr lang="fr-CA" sz="3000" dirty="0">
                <a:cs typeface="Arial" panose="020B0604020202020204" pitchFamily="34" charset="0"/>
              </a:rPr>
              <a:t>En date du 7 avril 2021, 59 rencontres de négociation avec la partie patronale</a:t>
            </a:r>
            <a:endParaRPr lang="fr-CA" sz="3000" dirty="0">
              <a:cs typeface="Arial" panose="020B0604020202020204" pitchFamily="34" charset="0"/>
            </a:endParaRPr>
          </a:p>
          <a:p>
            <a:pPr>
              <a:lnSpc>
                <a:spcPct val="100000"/>
              </a:lnSpc>
            </a:pPr>
            <a:r>
              <a:rPr lang="fr-CA" sz="3000" dirty="0">
                <a:cs typeface="Arial" panose="020B0604020202020204" pitchFamily="34" charset="0"/>
              </a:rPr>
              <a:t>Nouveau dépôt patronal le 31 mars 2021 – Nettement insatisfaisant</a:t>
            </a:r>
            <a:endParaRPr lang="fr-CA" sz="3000" dirty="0">
              <a:cs typeface="Arial" panose="020B0604020202020204" pitchFamily="34" charset="0"/>
            </a:endParaRPr>
          </a:p>
          <a:p>
            <a:pPr>
              <a:lnSpc>
                <a:spcPct val="100000"/>
              </a:lnSpc>
            </a:pPr>
            <a:r>
              <a:rPr lang="fr-CA" sz="3000" dirty="0">
                <a:cs typeface="Arial" panose="020B0604020202020204" pitchFamily="34" charset="0"/>
              </a:rPr>
              <a:t>Encore des reculs sur les conditions de travail et très peu d’avancées sur nos demandes syndicales</a:t>
            </a:r>
            <a:endParaRPr lang="fr-CA" sz="3000" dirty="0">
              <a:cs typeface="Arial" panose="020B0604020202020204" pitchFamily="34" charset="0"/>
            </a:endParaRPr>
          </a:p>
          <a:p>
            <a:pPr>
              <a:lnSpc>
                <a:spcPct val="100000"/>
              </a:lnSpc>
            </a:pPr>
            <a:r>
              <a:rPr lang="fr-CA" sz="3000" dirty="0">
                <a:cs typeface="Arial" panose="020B0604020202020204" pitchFamily="34" charset="0"/>
              </a:rPr>
              <a:t>Pas de bonification de l’enveloppe budgétaire </a:t>
            </a:r>
            <a:r>
              <a:rPr lang="fr-CA" sz="3000">
                <a:cs typeface="Arial" panose="020B0604020202020204" pitchFamily="34" charset="0"/>
              </a:rPr>
              <a:t>accordée à la table sectorielle </a:t>
            </a:r>
            <a:r>
              <a:rPr lang="fr-CA" dirty="0">
                <a:cs typeface="Arial" panose="020B0604020202020204" pitchFamily="34" charset="0"/>
              </a:rPr>
              <a:t>pour améliorer les conditions de travail</a:t>
            </a:r>
            <a:endParaRPr lang="fr-CA" dirty="0">
              <a:cs typeface="Arial" panose="020B0604020202020204" pitchFamily="34" charset="0"/>
            </a:endParaRPr>
          </a:p>
        </p:txBody>
      </p:sp>
      <p:sp>
        <p:nvSpPr>
          <p:cNvPr id="4" name="Rectangle 3"/>
          <p:cNvSpPr/>
          <p:nvPr>
            <p:custDataLst>
              <p:tags r:id="rId5"/>
            </p:custDataLst>
          </p:nvPr>
        </p:nvSpPr>
        <p:spPr>
          <a:xfrm>
            <a:off x="288099" y="327094"/>
            <a:ext cx="8515793" cy="707886"/>
          </a:xfrm>
          <a:prstGeom prst="rect">
            <a:avLst/>
          </a:prstGeom>
        </p:spPr>
        <p:txBody>
          <a:bodyPr wrap="none">
            <a:spAutoFit/>
          </a:bodyPr>
          <a:lstStyle/>
          <a:p>
            <a:r>
              <a:rPr lang="fr-CA" sz="4000" b="1" dirty="0">
                <a:solidFill>
                  <a:schemeClr val="bg1"/>
                </a:solidFill>
              </a:rPr>
              <a:t>ÉTAT DES NÉGOCIATIONS SECTORIELLES</a:t>
            </a:r>
            <a:endParaRPr lang="fr-CA" sz="40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288099"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2600" b="1" dirty="0"/>
              <a:t>QUELQUES EXEMPLES DE RECULS DEMANDÉS SUR LES CONDITIONS DE TRAVAIL :</a:t>
            </a:r>
            <a:endParaRPr lang="fr-CA" sz="2600" dirty="0">
              <a:cs typeface="Arial" panose="020B0604020202020204" pitchFamily="34" charset="0"/>
            </a:endParaRPr>
          </a:p>
          <a:p>
            <a:pPr>
              <a:lnSpc>
                <a:spcPct val="100000"/>
              </a:lnSpc>
            </a:pPr>
            <a:r>
              <a:rPr lang="fr-CA" sz="2600" dirty="0">
                <a:cs typeface="Arial" panose="020B0604020202020204" pitchFamily="34" charset="0"/>
              </a:rPr>
              <a:t>Abolir les primes de chef d’équipe et d’assistant-chef d’équipe</a:t>
            </a:r>
            <a:endParaRPr lang="fr-CA" sz="2600" dirty="0">
              <a:cs typeface="Arial" panose="020B0604020202020204" pitchFamily="34" charset="0"/>
            </a:endParaRPr>
          </a:p>
          <a:p>
            <a:pPr>
              <a:lnSpc>
                <a:spcPct val="100000"/>
              </a:lnSpc>
            </a:pPr>
            <a:r>
              <a:rPr lang="fr-CA" sz="2600" dirty="0">
                <a:cs typeface="Arial" panose="020B0604020202020204" pitchFamily="34" charset="0"/>
              </a:rPr>
              <a:t>Diminution des budgets de formation prévue à l’article 13 de la convention collective</a:t>
            </a:r>
            <a:endParaRPr lang="fr-CA" sz="2600" dirty="0">
              <a:cs typeface="Arial" panose="020B0604020202020204" pitchFamily="34" charset="0"/>
            </a:endParaRPr>
          </a:p>
          <a:p>
            <a:pPr>
              <a:lnSpc>
                <a:spcPct val="100000"/>
              </a:lnSpc>
            </a:pPr>
            <a:r>
              <a:rPr lang="fr-CA" sz="2600" dirty="0">
                <a:cs typeface="Arial" panose="020B0604020202020204" pitchFamily="34" charset="0"/>
              </a:rPr>
              <a:t>Abolir les dispositions de la convention collective prévoyant que le travail effectué pendant un congé hebdomadaire est considéré comme du temps supplémentaire</a:t>
            </a:r>
            <a:endParaRPr lang="fr-CA" sz="2600" dirty="0">
              <a:cs typeface="Arial" panose="020B0604020202020204" pitchFamily="34" charset="0"/>
            </a:endParaRPr>
          </a:p>
          <a:p>
            <a:pPr>
              <a:lnSpc>
                <a:spcPct val="100000"/>
              </a:lnSpc>
            </a:pPr>
            <a:r>
              <a:rPr lang="fr-CA" sz="2600" dirty="0">
                <a:cs typeface="Arial" panose="020B0604020202020204" pitchFamily="34" charset="0"/>
              </a:rPr>
              <a:t>Augmenter le nombre d’heures de la semaine de travail pour plusieurs titres d’emploi afin de forcer plus de présence au travail et payer moins de temps supplémentaire</a:t>
            </a:r>
            <a:endParaRPr lang="fr-CA" sz="2600" dirty="0">
              <a:cs typeface="Arial" panose="020B0604020202020204" pitchFamily="34" charset="0"/>
            </a:endParaRPr>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600" b="1" dirty="0"/>
              <a:t>QUELQUES MINCES AVANCÉES… MAIS TOUJOURS INSUFFISANTES</a:t>
            </a:r>
            <a:endParaRPr lang="fr-CA" sz="2600" b="1" dirty="0"/>
          </a:p>
          <a:p>
            <a:pPr>
              <a:lnSpc>
                <a:spcPct val="100000"/>
              </a:lnSpc>
            </a:pPr>
            <a:r>
              <a:rPr lang="fr-CA" sz="2600" dirty="0">
                <a:cs typeface="Arial" panose="020B0604020202020204" pitchFamily="34" charset="0"/>
              </a:rPr>
              <a:t>Bonification de quelques congés sociaux dans les cas de décès</a:t>
            </a:r>
            <a:endParaRPr lang="fr-CA" sz="2600" dirty="0">
              <a:cs typeface="Arial" panose="020B0604020202020204" pitchFamily="34" charset="0"/>
            </a:endParaRPr>
          </a:p>
          <a:p>
            <a:pPr>
              <a:lnSpc>
                <a:spcPct val="100000"/>
              </a:lnSpc>
            </a:pPr>
            <a:r>
              <a:rPr lang="fr-CA" sz="2600" dirty="0">
                <a:cs typeface="Arial" panose="020B0604020202020204" pitchFamily="34" charset="0"/>
              </a:rPr>
              <a:t>Toutes les personnes salariées pourraient se voir reconnaitre toutes les années de services accumulées dans le RSSS aux fins de la détermination du quantum de congé annuel</a:t>
            </a:r>
            <a:endParaRPr lang="fr-CA" sz="2600" dirty="0">
              <a:cs typeface="Arial" panose="020B0604020202020204" pitchFamily="34" charset="0"/>
            </a:endParaRPr>
          </a:p>
          <a:p>
            <a:pPr>
              <a:lnSpc>
                <a:spcPct val="100000"/>
              </a:lnSpc>
            </a:pPr>
            <a:r>
              <a:rPr lang="fr-CA" sz="2600" dirty="0">
                <a:cs typeface="Arial" panose="020B0604020202020204" pitchFamily="34" charset="0"/>
              </a:rPr>
              <a:t>Remboursement des frais de stationnement au port d’attache pour la personne salariée dont son véhicule personnel est requis dans l’exercice de ses fonctions</a:t>
            </a:r>
            <a:endParaRPr lang="fr-CA" sz="2600" dirty="0">
              <a:cs typeface="Arial" panose="020B0604020202020204" pitchFamily="34" charset="0"/>
            </a:endParaRPr>
          </a:p>
          <a:p>
            <a:pPr>
              <a:lnSpc>
                <a:spcPct val="100000"/>
              </a:lnSpc>
            </a:pPr>
            <a:r>
              <a:rPr lang="fr-CA" sz="2600" dirty="0">
                <a:cs typeface="Arial" panose="020B0604020202020204" pitchFamily="34" charset="0"/>
              </a:rPr>
              <a:t>Possibilité d’anticipation pour la prise du congé de conciliation famille-travail-études avec étalement de salaire pour les personnes salariées à temps partiel</a:t>
            </a:r>
            <a:endParaRPr lang="fr-CA" sz="2600" dirty="0">
              <a:cs typeface="Arial" panose="020B0604020202020204" pitchFamily="34" charset="0"/>
            </a:endParaRPr>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825625"/>
            <a:ext cx="1156152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600" b="1" dirty="0"/>
              <a:t>RIEN SUR : </a:t>
            </a:r>
            <a:endParaRPr lang="fr-CA" sz="2600" b="1" dirty="0"/>
          </a:p>
          <a:p>
            <a:pPr>
              <a:lnSpc>
                <a:spcPct val="100000"/>
              </a:lnSpc>
            </a:pPr>
            <a:r>
              <a:rPr lang="fr-CA" sz="2600" dirty="0">
                <a:cs typeface="Arial" panose="020B0604020202020204" pitchFamily="34" charset="0"/>
              </a:rPr>
              <a:t>La mise en place immédiate de mesures de prévention en santé et sécurité au travail</a:t>
            </a:r>
            <a:endParaRPr lang="fr-CA" sz="2600" dirty="0">
              <a:cs typeface="Arial" panose="020B0604020202020204" pitchFamily="34" charset="0"/>
            </a:endParaRPr>
          </a:p>
          <a:p>
            <a:pPr>
              <a:lnSpc>
                <a:spcPct val="100000"/>
              </a:lnSpc>
            </a:pPr>
            <a:r>
              <a:rPr lang="fr-CA" sz="2600" dirty="0">
                <a:cs typeface="Arial" panose="020B0604020202020204" pitchFamily="34" charset="0"/>
              </a:rPr>
              <a:t>L’évaluation du rangement salarial de plusieurs titres d’emploi</a:t>
            </a:r>
            <a:endParaRPr lang="fr-CA" sz="2600" dirty="0">
              <a:cs typeface="Arial" panose="020B0604020202020204" pitchFamily="34" charset="0"/>
            </a:endParaRPr>
          </a:p>
          <a:p>
            <a:pPr>
              <a:lnSpc>
                <a:spcPct val="100000"/>
              </a:lnSpc>
            </a:pPr>
            <a:r>
              <a:rPr lang="fr-CA" sz="2600" dirty="0">
                <a:cs typeface="Arial" panose="020B0604020202020204" pitchFamily="34" charset="0"/>
              </a:rPr>
              <a:t>L’attraction et la rétention du personnel</a:t>
            </a:r>
            <a:endParaRPr lang="fr-CA" sz="2600" dirty="0">
              <a:cs typeface="Arial" panose="020B0604020202020204" pitchFamily="34" charset="0"/>
            </a:endParaRPr>
          </a:p>
          <a:p>
            <a:pPr>
              <a:lnSpc>
                <a:spcPct val="100000"/>
              </a:lnSpc>
            </a:pPr>
            <a:r>
              <a:rPr lang="fr-CA" sz="2600" dirty="0">
                <a:cs typeface="Arial" panose="020B0604020202020204" pitchFamily="34" charset="0"/>
              </a:rPr>
              <a:t>La diminution des surcharges de travail</a:t>
            </a:r>
            <a:endParaRPr lang="fr-CA" sz="2600" dirty="0">
              <a:cs typeface="Arial" panose="020B0604020202020204" pitchFamily="34" charset="0"/>
            </a:endParaRPr>
          </a:p>
          <a:p>
            <a:pPr>
              <a:lnSpc>
                <a:spcPct val="100000"/>
              </a:lnSpc>
            </a:pPr>
            <a:r>
              <a:rPr lang="fr-CA" sz="2600" dirty="0">
                <a:cs typeface="Arial" panose="020B0604020202020204" pitchFamily="34" charset="0"/>
              </a:rPr>
              <a:t>L’organisation du travail</a:t>
            </a:r>
            <a:endParaRPr lang="fr-CA" sz="2600" dirty="0">
              <a:cs typeface="Arial" panose="020B0604020202020204" pitchFamily="34" charset="0"/>
            </a:endParaRPr>
          </a:p>
          <a:p>
            <a:pPr>
              <a:lnSpc>
                <a:spcPct val="100000"/>
              </a:lnSpc>
            </a:pPr>
            <a:r>
              <a:rPr lang="fr-CA" sz="2600" dirty="0">
                <a:cs typeface="Arial" panose="020B0604020202020204" pitchFamily="34" charset="0"/>
              </a:rPr>
              <a:t>Les exigences et les conditions d'accès aux postes pour plusieurs titres d'emploi</a:t>
            </a:r>
            <a:endParaRPr lang="fr-CA" sz="2600" dirty="0">
              <a:cs typeface="Arial" panose="020B0604020202020204" pitchFamily="34" charset="0"/>
            </a:endParaRPr>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fr-CA" sz="2500" b="1" dirty="0"/>
              <a:t>CATÉGORIE 2 </a:t>
            </a:r>
            <a:endParaRPr lang="fr-CA" sz="2500" b="1" dirty="0"/>
          </a:p>
          <a:p>
            <a:pPr>
              <a:spcBef>
                <a:spcPts val="600"/>
              </a:spcBef>
            </a:pPr>
            <a:r>
              <a:rPr lang="fr-CA" sz="2500" dirty="0"/>
              <a:t>Les seuls groupes prioritaires pour le gouvernement sont les PAB et les ASSS</a:t>
            </a:r>
            <a:endParaRPr lang="fr-CA" sz="2500" dirty="0"/>
          </a:p>
          <a:p>
            <a:pPr>
              <a:spcBef>
                <a:spcPts val="600"/>
              </a:spcBef>
            </a:pPr>
            <a:r>
              <a:rPr lang="fr-CA" sz="2500" dirty="0"/>
              <a:t>Rien pour les autres titres d’emploi de la catégorie 2</a:t>
            </a:r>
            <a:endParaRPr lang="fr-CA" sz="2500" dirty="0"/>
          </a:p>
          <a:p>
            <a:pPr>
              <a:spcBef>
                <a:spcPts val="600"/>
              </a:spcBef>
            </a:pPr>
            <a:endParaRPr lang="fr-CA" sz="2500" dirty="0"/>
          </a:p>
          <a:p>
            <a:pPr marL="0" indent="0">
              <a:spcBef>
                <a:spcPts val="600"/>
              </a:spcBef>
              <a:buNone/>
            </a:pPr>
            <a:r>
              <a:rPr lang="fr-CA" sz="2500" b="1" dirty="0"/>
              <a:t>Quelques éléments de propositions patronales :</a:t>
            </a:r>
            <a:endParaRPr lang="fr-CA" sz="2500" b="1" dirty="0"/>
          </a:p>
          <a:p>
            <a:pPr>
              <a:spcBef>
                <a:spcPts val="600"/>
              </a:spcBef>
            </a:pPr>
            <a:r>
              <a:rPr lang="fr-CA" sz="2500" dirty="0"/>
              <a:t>Proposition de rehausser de la semaine de travail au lieu d’octroyer la prime de non-chevauchement de 2 % pour :	</a:t>
            </a:r>
            <a:endParaRPr lang="fr-CA" sz="2500" dirty="0"/>
          </a:p>
          <a:p>
            <a:pPr lvl="1">
              <a:spcBef>
                <a:spcPts val="600"/>
              </a:spcBef>
            </a:pPr>
            <a:r>
              <a:rPr lang="fr-CA" sz="2500" dirty="0"/>
              <a:t>Assistant en réadaptation (36,25 h)</a:t>
            </a:r>
            <a:endParaRPr lang="fr-CA" sz="2500" dirty="0"/>
          </a:p>
          <a:p>
            <a:pPr lvl="1">
              <a:spcBef>
                <a:spcPts val="600"/>
              </a:spcBef>
            </a:pPr>
            <a:r>
              <a:rPr lang="fr-CA" sz="2500" dirty="0"/>
              <a:t>Agent d’intervention en milieu médico-légal (36,25 h)</a:t>
            </a:r>
            <a:endParaRPr lang="fr-CA" sz="2500" dirty="0"/>
          </a:p>
          <a:p>
            <a:pPr lvl="1">
              <a:spcBef>
                <a:spcPts val="600"/>
              </a:spcBef>
            </a:pPr>
            <a:r>
              <a:rPr lang="fr-CA" sz="2500" dirty="0"/>
              <a:t>Agent d’intervention en milieu psychiatrique (37,5 h)</a:t>
            </a:r>
            <a:endParaRPr lang="fr-CA" sz="25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fr-CA" sz="2200" b="1" dirty="0"/>
              <a:t>CATÉGORIE 2 (suite) </a:t>
            </a:r>
            <a:endParaRPr lang="fr-CA" sz="2200" b="1" dirty="0"/>
          </a:p>
          <a:p>
            <a:pPr marL="0" indent="0">
              <a:spcBef>
                <a:spcPts val="600"/>
              </a:spcBef>
              <a:buNone/>
            </a:pPr>
            <a:r>
              <a:rPr lang="fr-CA" sz="2200" b="1" dirty="0"/>
              <a:t>Les PAB et les ASSS</a:t>
            </a:r>
            <a:endParaRPr lang="fr-CA" sz="2200" b="1" dirty="0"/>
          </a:p>
          <a:p>
            <a:pPr>
              <a:spcBef>
                <a:spcPts val="600"/>
              </a:spcBef>
            </a:pPr>
            <a:r>
              <a:rPr lang="fr-CA" sz="2200" dirty="0"/>
              <a:t>Hausse de 2 rangements salariaux </a:t>
            </a:r>
            <a:r>
              <a:rPr lang="fr-CA" sz="2200"/>
              <a:t>uniquement à la </a:t>
            </a:r>
            <a:r>
              <a:rPr lang="fr-CA" sz="2200" dirty="0"/>
              <a:t>date de la signature de l’entente de principe</a:t>
            </a:r>
            <a:endParaRPr lang="fr-CA" sz="2200" dirty="0"/>
          </a:p>
          <a:p>
            <a:pPr>
              <a:spcBef>
                <a:spcPts val="600"/>
              </a:spcBef>
            </a:pPr>
            <a:r>
              <a:rPr lang="fr-CA" sz="2200" dirty="0"/>
              <a:t>Rangement 9 à taux unique – Actuellement à 23,87 $ l’heure (taux horaire à être majoré selon le résultat de la négociation des paramètres salariaux)</a:t>
            </a:r>
            <a:endParaRPr lang="fr-CA" sz="2200" dirty="0"/>
          </a:p>
          <a:p>
            <a:pPr>
              <a:spcBef>
                <a:spcPts val="600"/>
              </a:spcBef>
            </a:pPr>
            <a:r>
              <a:rPr lang="fr-CA" sz="2200" dirty="0"/>
              <a:t>Le 26 $ l’heure ne vise que les PAB œuvrant en CHSLD</a:t>
            </a:r>
            <a:endParaRPr lang="fr-CA" sz="2200" dirty="0"/>
          </a:p>
          <a:p>
            <a:pPr>
              <a:spcBef>
                <a:spcPts val="600"/>
              </a:spcBef>
            </a:pPr>
            <a:r>
              <a:rPr lang="fr-CA" sz="2200" dirty="0"/>
              <a:t>Tous les autres PAB qui œuvrent par exemple dans les centres hospitaliers et les ASSS ne sont pas visé par cette promesse </a:t>
            </a:r>
            <a:endParaRPr lang="fr-CA" sz="2200" dirty="0"/>
          </a:p>
          <a:p>
            <a:pPr>
              <a:spcBef>
                <a:spcPts val="600"/>
              </a:spcBef>
            </a:pPr>
            <a:r>
              <a:rPr lang="fr-CA" sz="2200" dirty="0"/>
              <a:t>Également, c’est par l’accumulation de primes que les PAB en CHSLD uniquement atteindront le </a:t>
            </a:r>
            <a:br>
              <a:rPr lang="fr-CA" sz="2200" dirty="0"/>
            </a:br>
            <a:r>
              <a:rPr lang="fr-CA" sz="2200" dirty="0"/>
              <a:t>26 $ l’heure, et ces primes ne sont pas prises en compte pour la détermination de la prestation de retraite </a:t>
            </a:r>
            <a:endParaRPr lang="fr-CA" sz="2200" dirty="0"/>
          </a:p>
          <a:p>
            <a:pPr>
              <a:spcBef>
                <a:spcPts val="600"/>
              </a:spcBef>
            </a:pPr>
            <a:r>
              <a:rPr lang="fr-CA" sz="2200" dirty="0"/>
              <a:t>Conditionnellement au règlement des plaintes de maintien 2010 et 2015 pour l'ensemble des autres titres d'emploi de la catégorie 2</a:t>
            </a:r>
            <a:endParaRPr lang="fr-CA" sz="22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2382799"/>
            <a:ext cx="11561523" cy="3887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fr-CA" sz="2600" b="1" dirty="0"/>
              <a:t>CATÉGORIE 2 (suite) </a:t>
            </a:r>
            <a:endParaRPr lang="fr-CA" sz="2600" b="1" dirty="0"/>
          </a:p>
          <a:p>
            <a:r>
              <a:rPr lang="fr-CA" dirty="0"/>
              <a:t>Malgré la Loi sur l’équité salariale, le gouvernement lie toujours cette question à la négociation de la convention collective avec la proposition d'un rangement 9 à la date de la signature de l'entente de principe. Cette hausse de rangement est pourtant déjà dû. En agissant ainsi, le gouvernement prive les PAB et les ASSS d'une rétroactivité salariale. C’est inacceptable! Ce n’est pas vrai que le gouvernement peut récupérer sur le dos des travailleuses!</a:t>
            </a:r>
            <a:endParaRPr lang="fr-CA" dirty="0"/>
          </a:p>
          <a:p>
            <a:pPr fontAlgn="base"/>
            <a:r>
              <a:rPr lang="fr-CA" sz="2600" dirty="0"/>
              <a:t>Pourtant l’équité salariale, de l’aveu même de Madame Lebel, ça ne se négocie pas! </a:t>
            </a:r>
            <a:endParaRPr lang="fr-CA" sz="2600" dirty="0">
              <a:cs typeface="Calibri" panose="020F0502020204030204"/>
            </a:endParaRPr>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842868"/>
            <a:ext cx="11561523" cy="4675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fr-CA" sz="2200" b="1" dirty="0"/>
              <a:t>CATÉGORIE 3 </a:t>
            </a:r>
            <a:endParaRPr lang="fr-CA" sz="2200" b="1" dirty="0"/>
          </a:p>
          <a:p>
            <a:pPr>
              <a:spcBef>
                <a:spcPts val="600"/>
              </a:spcBef>
            </a:pPr>
            <a:r>
              <a:rPr lang="fr-CA" sz="2200" dirty="0"/>
              <a:t>Création du titre d’emploi de Technicienne juridique</a:t>
            </a:r>
            <a:endParaRPr lang="fr-CA" sz="2200" dirty="0"/>
          </a:p>
          <a:p>
            <a:pPr>
              <a:spcBef>
                <a:spcPts val="600"/>
              </a:spcBef>
            </a:pPr>
            <a:r>
              <a:rPr lang="fr-CA" sz="2200" dirty="0"/>
              <a:t>Possibilité de faire reconnaitre une attestation d’études collégiales ou un certificat universitaire jumelé à de l’expérience pour certains titres d’emploi de technicienne</a:t>
            </a:r>
            <a:endParaRPr lang="fr-CA" sz="2200" dirty="0"/>
          </a:p>
          <a:p>
            <a:pPr>
              <a:spcBef>
                <a:spcPts val="600"/>
              </a:spcBef>
            </a:pPr>
            <a:r>
              <a:rPr lang="fr-CA" sz="2200" dirty="0"/>
              <a:t>À l'exception de ces deux ouvertures, </a:t>
            </a:r>
            <a:r>
              <a:rPr lang="fr-CA" sz="2200" u="sng" dirty="0"/>
              <a:t>absence totale de volonté de la part du gouvernement à agir sur les conditions de travail des membres de la catégorie 3</a:t>
            </a:r>
            <a:endParaRPr lang="fr-CA" sz="2200" u="sng" dirty="0"/>
          </a:p>
          <a:p>
            <a:pPr>
              <a:spcBef>
                <a:spcPts val="600"/>
              </a:spcBef>
            </a:pPr>
            <a:r>
              <a:rPr lang="fr-CA" sz="2200" dirty="0"/>
              <a:t>Le gouvernement propose plutôt de :</a:t>
            </a:r>
            <a:endParaRPr lang="fr-CA" sz="2200" dirty="0"/>
          </a:p>
          <a:p>
            <a:pPr lvl="1">
              <a:spcBef>
                <a:spcPts val="600"/>
              </a:spcBef>
            </a:pPr>
            <a:r>
              <a:rPr lang="fr-CA" sz="2200" dirty="0"/>
              <a:t>Rehausser la semaine de travail des titres d’emploi du secteur de l’informatique à </a:t>
            </a:r>
            <a:br>
              <a:rPr lang="fr-CA" sz="2200" dirty="0"/>
            </a:br>
            <a:r>
              <a:rPr lang="fr-CA" sz="2200" dirty="0"/>
              <a:t>40 heures/semaine</a:t>
            </a:r>
            <a:endParaRPr lang="fr-CA" sz="2200" dirty="0"/>
          </a:p>
          <a:p>
            <a:pPr lvl="1">
              <a:spcBef>
                <a:spcPts val="600"/>
              </a:spcBef>
            </a:pPr>
            <a:r>
              <a:rPr lang="fr-CA" sz="2200" dirty="0"/>
              <a:t>Discuter après la signature de la convention collective du télétravail…</a:t>
            </a:r>
            <a:endParaRPr lang="fr-CA" sz="22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endParaRPr lang="fr-CA" sz="20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
        <p:nvSpPr>
          <p:cNvPr id="2" name="Rectangle 1"/>
          <p:cNvSpPr/>
          <p:nvPr>
            <p:custDataLst>
              <p:tags r:id="rId6"/>
            </p:custDataLst>
          </p:nvPr>
        </p:nvSpPr>
        <p:spPr>
          <a:xfrm>
            <a:off x="315238" y="2024416"/>
            <a:ext cx="11561523" cy="3970318"/>
          </a:xfrm>
          <a:prstGeom prst="rect">
            <a:avLst/>
          </a:prstGeom>
        </p:spPr>
        <p:txBody>
          <a:bodyPr wrap="square">
            <a:spAutoFit/>
          </a:bodyPr>
          <a:lstStyle/>
          <a:p>
            <a:pPr lvl="1" algn="ctr"/>
            <a:r>
              <a:rPr lang="fr-CA" sz="3600" dirty="0">
                <a:ea typeface="+mn-lt"/>
                <a:cs typeface="+mn-lt"/>
              </a:rPr>
              <a:t>Pour toutes les catégories de personnel, le dépôt patronal du 31 mars 2021 est nettement insatisfaisant pour nous permettre d'attirer et retenir le personnel.</a:t>
            </a:r>
            <a:endParaRPr lang="fr-FR" sz="3600" dirty="0"/>
          </a:p>
          <a:p>
            <a:pPr lvl="1" algn="ctr"/>
            <a:endParaRPr lang="fr-CA" sz="3600" dirty="0"/>
          </a:p>
          <a:p>
            <a:pPr lvl="1" algn="ctr"/>
            <a:r>
              <a:rPr lang="fr-CA" sz="3600" dirty="0"/>
              <a:t>En plus, il témoigne d’une déconnexion totale des problèmes vécus au quotidien par les travailleuses et les travailleurs du réseau.</a:t>
            </a:r>
            <a:endParaRPr lang="fr-CA" sz="3600" dirty="0">
              <a:cs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endParaRPr lang="fr-CA" sz="20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
        <p:nvSpPr>
          <p:cNvPr id="2" name="Rectangle 1"/>
          <p:cNvSpPr/>
          <p:nvPr>
            <p:custDataLst>
              <p:tags r:id="rId6"/>
            </p:custDataLst>
          </p:nvPr>
        </p:nvSpPr>
        <p:spPr>
          <a:xfrm>
            <a:off x="315238" y="2238330"/>
            <a:ext cx="11561523" cy="3416320"/>
          </a:xfrm>
          <a:prstGeom prst="rect">
            <a:avLst/>
          </a:prstGeom>
        </p:spPr>
        <p:txBody>
          <a:bodyPr wrap="square">
            <a:spAutoFit/>
          </a:bodyPr>
          <a:lstStyle/>
          <a:p>
            <a:pPr lvl="1" algn="ctr"/>
            <a:r>
              <a:rPr lang="fr-CA" sz="3600" dirty="0">
                <a:cs typeface="Calibri" panose="020F0502020204030204"/>
              </a:rPr>
              <a:t>Pour comble d'insulte au dépôt du 31 mars dernier, le gouvernement a annoncé, à l'occasion du nouveau budget du 25 mars 2021, que les primes COVID prendraient fin au mois d'août 2021, tout en n’allouant pas les sommes suffisantes pour assurer le maintien des services actuels en santé et en services sociaux à la population du Québec!</a:t>
            </a:r>
            <a:endParaRPr lang="fr-CA" sz="3600" dirty="0">
              <a:cs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custDataLst>
              <p:tags r:id="rId1"/>
            </p:custData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10;&#10;Description générée automatiquement"/>
          <p:cNvPicPr>
            <a:picLocks noGrp="1" noChangeAspect="1"/>
          </p:cNvPicPr>
          <p:nvPr>
            <p:ph idx="1"/>
            <p:custDataLst>
              <p:tags r:id="rId2"/>
            </p:custDataLst>
          </p:nvPr>
        </p:nvPicPr>
        <p:blipFill rotWithShape="1">
          <a:blip r:embed="rId3"/>
          <a:srcRect b="19"/>
          <a:stretch>
            <a:fillRect/>
          </a:stretch>
        </p:blipFill>
        <p:spPr>
          <a:xfrm>
            <a:off x="20" y="1282"/>
            <a:ext cx="12191980" cy="6856718"/>
          </a:xfrm>
          <a:prstGeom prst="rect">
            <a:avLst/>
          </a:prstGeom>
        </p:spPr>
      </p:pic>
      <p:sp>
        <p:nvSpPr>
          <p:cNvPr id="9" name="Espace réservé du contenu 2"/>
          <p:cNvSpPr txBox="1"/>
          <p:nvPr>
            <p:custDataLst>
              <p:tags r:id="rId4"/>
            </p:custDataLst>
          </p:nvPr>
        </p:nvSpPr>
        <p:spPr>
          <a:xfrm>
            <a:off x="315238" y="1694947"/>
            <a:ext cx="11561523" cy="4503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endParaRPr lang="fr-CA" sz="2000" dirty="0"/>
          </a:p>
        </p:txBody>
      </p:sp>
      <p:sp>
        <p:nvSpPr>
          <p:cNvPr id="4" name="Rectangle 3"/>
          <p:cNvSpPr/>
          <p:nvPr>
            <p:custDataLst>
              <p:tags r:id="rId5"/>
            </p:custDataLst>
          </p:nvPr>
        </p:nvSpPr>
        <p:spPr>
          <a:xfrm>
            <a:off x="288099" y="327094"/>
            <a:ext cx="7956024" cy="707886"/>
          </a:xfrm>
          <a:prstGeom prst="rect">
            <a:avLst/>
          </a:prstGeom>
        </p:spPr>
        <p:txBody>
          <a:bodyPr wrap="none">
            <a:spAutoFit/>
          </a:bodyPr>
          <a:lstStyle/>
          <a:p>
            <a:r>
              <a:rPr lang="fr-CA" sz="4000" b="1" dirty="0">
                <a:solidFill>
                  <a:schemeClr val="bg1"/>
                </a:solidFill>
              </a:rPr>
              <a:t>DÉPÔT PATRONAL DU 31 MARS 2021</a:t>
            </a:r>
            <a:endParaRPr lang="fr-CA" sz="4000" b="1" dirty="0">
              <a:solidFill>
                <a:schemeClr val="bg1"/>
              </a:solidFill>
            </a:endParaRPr>
          </a:p>
        </p:txBody>
      </p:sp>
      <p:sp>
        <p:nvSpPr>
          <p:cNvPr id="2" name="Rectangle 1"/>
          <p:cNvSpPr/>
          <p:nvPr>
            <p:custDataLst>
              <p:tags r:id="rId6"/>
            </p:custDataLst>
          </p:nvPr>
        </p:nvSpPr>
        <p:spPr>
          <a:xfrm>
            <a:off x="315238" y="3039519"/>
            <a:ext cx="11561523" cy="1200329"/>
          </a:xfrm>
          <a:prstGeom prst="rect">
            <a:avLst/>
          </a:prstGeom>
        </p:spPr>
        <p:txBody>
          <a:bodyPr wrap="square">
            <a:spAutoFit/>
          </a:bodyPr>
          <a:lstStyle/>
          <a:p>
            <a:pPr lvl="1" algn="ctr"/>
            <a:r>
              <a:rPr lang="fr-CA" sz="7200" dirty="0">
                <a:cs typeface="Calibri" panose="020F0502020204030204"/>
              </a:rPr>
              <a:t>Le mépris, ça suffit!</a:t>
            </a:r>
            <a:endParaRPr lang="fr-CA" sz="7200" dirty="0">
              <a:cs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ags/tag1.xml><?xml version="1.0" encoding="utf-8"?>
<p:tagLst xmlns:p="http://schemas.openxmlformats.org/presentationml/2006/main">
  <p:tag name="NUM" val="1"/>
</p:tagLst>
</file>

<file path=ppt/tags/tag10.xml><?xml version="1.0" encoding="utf-8"?>
<p:tagLst xmlns:p="http://schemas.openxmlformats.org/presentationml/2006/main">
  <p:tag name="NUM" val="2"/>
</p:tagLst>
</file>

<file path=ppt/tags/tag11.xml><?xml version="1.0" encoding="utf-8"?>
<p:tagLst xmlns:p="http://schemas.openxmlformats.org/presentationml/2006/main">
  <p:tag name="NUM" val="3"/>
</p:tagLst>
</file>

<file path=ppt/tags/tag12.xml><?xml version="1.0" encoding="utf-8"?>
<p:tagLst xmlns:p="http://schemas.openxmlformats.org/presentationml/2006/main">
  <p:tag name="NUM" val="4"/>
</p:tagLst>
</file>

<file path=ppt/tags/tag13.xml><?xml version="1.0" encoding="utf-8"?>
<p:tagLst xmlns:p="http://schemas.openxmlformats.org/presentationml/2006/main">
  <p:tag name="NUM" val="1"/>
</p:tagLst>
</file>

<file path=ppt/tags/tag14.xml><?xml version="1.0" encoding="utf-8"?>
<p:tagLst xmlns:p="http://schemas.openxmlformats.org/presentationml/2006/main">
  <p:tag name="NUM" val="2"/>
</p:tagLst>
</file>

<file path=ppt/tags/tag15.xml><?xml version="1.0" encoding="utf-8"?>
<p:tagLst xmlns:p="http://schemas.openxmlformats.org/presentationml/2006/main">
  <p:tag name="NUM" val="3"/>
</p:tagLst>
</file>

<file path=ppt/tags/tag16.xml><?xml version="1.0" encoding="utf-8"?>
<p:tagLst xmlns:p="http://schemas.openxmlformats.org/presentationml/2006/main">
  <p:tag name="NUM" val="4"/>
</p:tagLst>
</file>

<file path=ppt/tags/tag17.xml><?xml version="1.0" encoding="utf-8"?>
<p:tagLst xmlns:p="http://schemas.openxmlformats.org/presentationml/2006/main">
  <p:tag name="NUM" val="1"/>
</p:tagLst>
</file>

<file path=ppt/tags/tag18.xml><?xml version="1.0" encoding="utf-8"?>
<p:tagLst xmlns:p="http://schemas.openxmlformats.org/presentationml/2006/main">
  <p:tag name="NUM" val="2"/>
</p:tagLst>
</file>

<file path=ppt/tags/tag19.xml><?xml version="1.0" encoding="utf-8"?>
<p:tagLst xmlns:p="http://schemas.openxmlformats.org/presentationml/2006/main">
  <p:tag name="NUM" val="3"/>
</p:tagLst>
</file>

<file path=ppt/tags/tag2.xml><?xml version="1.0" encoding="utf-8"?>
<p:tagLst xmlns:p="http://schemas.openxmlformats.org/presentationml/2006/main">
  <p:tag name="NUM" val="2"/>
</p:tagLst>
</file>

<file path=ppt/tags/tag20.xml><?xml version="1.0" encoding="utf-8"?>
<p:tagLst xmlns:p="http://schemas.openxmlformats.org/presentationml/2006/main">
  <p:tag name="NUM" val="4"/>
</p:tagLst>
</file>

<file path=ppt/tags/tag21.xml><?xml version="1.0" encoding="utf-8"?>
<p:tagLst xmlns:p="http://schemas.openxmlformats.org/presentationml/2006/main">
  <p:tag name="NUM" val="1"/>
</p:tagLst>
</file>

<file path=ppt/tags/tag22.xml><?xml version="1.0" encoding="utf-8"?>
<p:tagLst xmlns:p="http://schemas.openxmlformats.org/presentationml/2006/main">
  <p:tag name="NUM" val="2"/>
</p:tagLst>
</file>

<file path=ppt/tags/tag23.xml><?xml version="1.0" encoding="utf-8"?>
<p:tagLst xmlns:p="http://schemas.openxmlformats.org/presentationml/2006/main">
  <p:tag name="NUM" val="3"/>
</p:tagLst>
</file>

<file path=ppt/tags/tag24.xml><?xml version="1.0" encoding="utf-8"?>
<p:tagLst xmlns:p="http://schemas.openxmlformats.org/presentationml/2006/main">
  <p:tag name="NUM" val="4"/>
</p:tagLst>
</file>

<file path=ppt/tags/tag25.xml><?xml version="1.0" encoding="utf-8"?>
<p:tagLst xmlns:p="http://schemas.openxmlformats.org/presentationml/2006/main">
  <p:tag name="NUM" val="1"/>
</p:tagLst>
</file>

<file path=ppt/tags/tag26.xml><?xml version="1.0" encoding="utf-8"?>
<p:tagLst xmlns:p="http://schemas.openxmlformats.org/presentationml/2006/main">
  <p:tag name="NUM" val="2"/>
</p:tagLst>
</file>

<file path=ppt/tags/tag27.xml><?xml version="1.0" encoding="utf-8"?>
<p:tagLst xmlns:p="http://schemas.openxmlformats.org/presentationml/2006/main">
  <p:tag name="NUM" val="3"/>
</p:tagLst>
</file>

<file path=ppt/tags/tag28.xml><?xml version="1.0" encoding="utf-8"?>
<p:tagLst xmlns:p="http://schemas.openxmlformats.org/presentationml/2006/main">
  <p:tag name="NUM" val="4"/>
</p:tagLst>
</file>

<file path=ppt/tags/tag29.xml><?xml version="1.0" encoding="utf-8"?>
<p:tagLst xmlns:p="http://schemas.openxmlformats.org/presentationml/2006/main">
  <p:tag name="NUM" val="1"/>
</p:tagLst>
</file>

<file path=ppt/tags/tag3.xml><?xml version="1.0" encoding="utf-8"?>
<p:tagLst xmlns:p="http://schemas.openxmlformats.org/presentationml/2006/main">
  <p:tag name="NUM" val="3"/>
</p:tagLst>
</file>

<file path=ppt/tags/tag30.xml><?xml version="1.0" encoding="utf-8"?>
<p:tagLst xmlns:p="http://schemas.openxmlformats.org/presentationml/2006/main">
  <p:tag name="NUM" val="2"/>
</p:tagLst>
</file>

<file path=ppt/tags/tag31.xml><?xml version="1.0" encoding="utf-8"?>
<p:tagLst xmlns:p="http://schemas.openxmlformats.org/presentationml/2006/main">
  <p:tag name="NUM" val="3"/>
</p:tagLst>
</file>

<file path=ppt/tags/tag32.xml><?xml version="1.0" encoding="utf-8"?>
<p:tagLst xmlns:p="http://schemas.openxmlformats.org/presentationml/2006/main">
  <p:tag name="NUM" val="4"/>
</p:tagLst>
</file>

<file path=ppt/tags/tag33.xml><?xml version="1.0" encoding="utf-8"?>
<p:tagLst xmlns:p="http://schemas.openxmlformats.org/presentationml/2006/main">
  <p:tag name="NUM" val="1"/>
</p:tagLst>
</file>

<file path=ppt/tags/tag34.xml><?xml version="1.0" encoding="utf-8"?>
<p:tagLst xmlns:p="http://schemas.openxmlformats.org/presentationml/2006/main">
  <p:tag name="NUM" val="2"/>
</p:tagLst>
</file>

<file path=ppt/tags/tag35.xml><?xml version="1.0" encoding="utf-8"?>
<p:tagLst xmlns:p="http://schemas.openxmlformats.org/presentationml/2006/main">
  <p:tag name="NUM" val="3"/>
</p:tagLst>
</file>

<file path=ppt/tags/tag36.xml><?xml version="1.0" encoding="utf-8"?>
<p:tagLst xmlns:p="http://schemas.openxmlformats.org/presentationml/2006/main">
  <p:tag name="NUM" val="4"/>
</p:tagLst>
</file>

<file path=ppt/tags/tag37.xml><?xml version="1.0" encoding="utf-8"?>
<p:tagLst xmlns:p="http://schemas.openxmlformats.org/presentationml/2006/main">
  <p:tag name="NUM" val="1"/>
</p:tagLst>
</file>

<file path=ppt/tags/tag38.xml><?xml version="1.0" encoding="utf-8"?>
<p:tagLst xmlns:p="http://schemas.openxmlformats.org/presentationml/2006/main">
  <p:tag name="NUM" val="2"/>
</p:tagLst>
</file>

<file path=ppt/tags/tag39.xml><?xml version="1.0" encoding="utf-8"?>
<p:tagLst xmlns:p="http://schemas.openxmlformats.org/presentationml/2006/main">
  <p:tag name="NUM" val="3"/>
</p:tagLst>
</file>

<file path=ppt/tags/tag4.xml><?xml version="1.0" encoding="utf-8"?>
<p:tagLst xmlns:p="http://schemas.openxmlformats.org/presentationml/2006/main">
  <p:tag name="NUM" val="4"/>
</p:tagLst>
</file>

<file path=ppt/tags/tag40.xml><?xml version="1.0" encoding="utf-8"?>
<p:tagLst xmlns:p="http://schemas.openxmlformats.org/presentationml/2006/main">
  <p:tag name="NUM" val="4"/>
</p:tagLst>
</file>

<file path=ppt/tags/tag41.xml><?xml version="1.0" encoding="utf-8"?>
<p:tagLst xmlns:p="http://schemas.openxmlformats.org/presentationml/2006/main">
  <p:tag name="NUM" val="5"/>
</p:tagLst>
</file>

<file path=ppt/tags/tag42.xml><?xml version="1.0" encoding="utf-8"?>
<p:tagLst xmlns:p="http://schemas.openxmlformats.org/presentationml/2006/main">
  <p:tag name="NUM" val="1"/>
</p:tagLst>
</file>

<file path=ppt/tags/tag43.xml><?xml version="1.0" encoding="utf-8"?>
<p:tagLst xmlns:p="http://schemas.openxmlformats.org/presentationml/2006/main">
  <p:tag name="NUM" val="2"/>
</p:tagLst>
</file>

<file path=ppt/tags/tag44.xml><?xml version="1.0" encoding="utf-8"?>
<p:tagLst xmlns:p="http://schemas.openxmlformats.org/presentationml/2006/main">
  <p:tag name="NUM" val="3"/>
</p:tagLst>
</file>

<file path=ppt/tags/tag45.xml><?xml version="1.0" encoding="utf-8"?>
<p:tagLst xmlns:p="http://schemas.openxmlformats.org/presentationml/2006/main">
  <p:tag name="NUM" val="4"/>
</p:tagLst>
</file>

<file path=ppt/tags/tag46.xml><?xml version="1.0" encoding="utf-8"?>
<p:tagLst xmlns:p="http://schemas.openxmlformats.org/presentationml/2006/main">
  <p:tag name="NUM" val="5"/>
</p:tagLst>
</file>

<file path=ppt/tags/tag47.xml><?xml version="1.0" encoding="utf-8"?>
<p:tagLst xmlns:p="http://schemas.openxmlformats.org/presentationml/2006/main">
  <p:tag name="NUM" val="1"/>
</p:tagLst>
</file>

<file path=ppt/tags/tag48.xml><?xml version="1.0" encoding="utf-8"?>
<p:tagLst xmlns:p="http://schemas.openxmlformats.org/presentationml/2006/main">
  <p:tag name="NUM" val="2"/>
</p:tagLst>
</file>

<file path=ppt/tags/tag49.xml><?xml version="1.0" encoding="utf-8"?>
<p:tagLst xmlns:p="http://schemas.openxmlformats.org/presentationml/2006/main">
  <p:tag name="NUM" val="3"/>
</p:tagLst>
</file>

<file path=ppt/tags/tag5.xml><?xml version="1.0" encoding="utf-8"?>
<p:tagLst xmlns:p="http://schemas.openxmlformats.org/presentationml/2006/main">
  <p:tag name="NUM" val="1"/>
</p:tagLst>
</file>

<file path=ppt/tags/tag50.xml><?xml version="1.0" encoding="utf-8"?>
<p:tagLst xmlns:p="http://schemas.openxmlformats.org/presentationml/2006/main">
  <p:tag name="NUM" val="4"/>
</p:tagLst>
</file>

<file path=ppt/tags/tag51.xml><?xml version="1.0" encoding="utf-8"?>
<p:tagLst xmlns:p="http://schemas.openxmlformats.org/presentationml/2006/main">
  <p:tag name="NUM" val="5"/>
</p:tagLst>
</file>

<file path=ppt/tags/tag6.xml><?xml version="1.0" encoding="utf-8"?>
<p:tagLst xmlns:p="http://schemas.openxmlformats.org/presentationml/2006/main">
  <p:tag name="NUM" val="2"/>
</p:tagLst>
</file>

<file path=ppt/tags/tag7.xml><?xml version="1.0" encoding="utf-8"?>
<p:tagLst xmlns:p="http://schemas.openxmlformats.org/presentationml/2006/main">
  <p:tag name="NUM" val="3"/>
</p:tagLst>
</file>

<file path=ppt/tags/tag8.xml><?xml version="1.0" encoding="utf-8"?>
<p:tagLst xmlns:p="http://schemas.openxmlformats.org/presentationml/2006/main">
  <p:tag name="NUM" val="4"/>
</p:tagLst>
</file>

<file path=ppt/tags/tag9.xml><?xml version="1.0" encoding="utf-8"?>
<p:tagLst xmlns:p="http://schemas.openxmlformats.org/presentationml/2006/main">
  <p:tag name="NUM" val="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5328</Words>
  <Application>WPS Presentation</Application>
  <PresentationFormat>Grand écran</PresentationFormat>
  <Paragraphs>91</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SimSun</vt:lpstr>
      <vt:lpstr>Wingdings</vt:lpstr>
      <vt:lpstr>Microsoft YaHei</vt:lpstr>
      <vt:lpstr>Arial Unicode MS</vt:lpstr>
      <vt:lpstr>Calibri Light</vt:lpstr>
      <vt:lpstr>Calibri</vt:lpstr>
      <vt:lpstr>Arial Black</vt:lpstr>
      <vt:lpstr>Calibri</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Jennifer Paquette</dc:creator>
  <cp:lastModifiedBy>danie</cp:lastModifiedBy>
  <cp:revision>20</cp:revision>
  <dcterms:created xsi:type="dcterms:W3CDTF">2021-04-09T13:40:00Z</dcterms:created>
  <dcterms:modified xsi:type="dcterms:W3CDTF">2021-05-04T18:40:41Z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3084-11.2.0.10101</vt:lpwstr>
  </property>
</Properties>
</file>